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0"/>
  </p:notesMasterIdLst>
  <p:sldIdLst>
    <p:sldId id="278" r:id="rId5"/>
    <p:sldId id="279" r:id="rId6"/>
    <p:sldId id="306" r:id="rId7"/>
    <p:sldId id="304" r:id="rId8"/>
    <p:sldId id="307" r:id="rId9"/>
    <p:sldId id="280" r:id="rId10"/>
    <p:sldId id="281" r:id="rId11"/>
    <p:sldId id="305" r:id="rId12"/>
    <p:sldId id="302" r:id="rId13"/>
    <p:sldId id="297" r:id="rId14"/>
    <p:sldId id="298" r:id="rId15"/>
    <p:sldId id="292" r:id="rId16"/>
    <p:sldId id="282" r:id="rId17"/>
    <p:sldId id="301" r:id="rId18"/>
    <p:sldId id="293" r:id="rId19"/>
  </p:sldIdLst>
  <p:sldSz cx="12192000" cy="6858000"/>
  <p:notesSz cx="13716000" cy="24384000"/>
  <p:custShowLst>
    <p:custShow name="Custom Show 1" id="0">
      <p:sldLst>
        <p:sld r:id="rId5"/>
        <p:sld r:id="rId6"/>
        <p:sld r:id="rId10"/>
        <p:sld r:id="rId11"/>
        <p:sld r:id="rId13"/>
        <p:sld r:id="rId14"/>
        <p:sld r:id="rId15"/>
        <p:sld r:id="rId16"/>
        <p:sld r:id="rId17"/>
        <p:sld r:id="rId18"/>
        <p:sld r:id="rId19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DCE"/>
    <a:srgbClr val="FDFBF6"/>
    <a:srgbClr val="202C8F"/>
    <a:srgbClr val="DF8C8C"/>
    <a:srgbClr val="AAC4E9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149F73-84FB-4406-D25E-9B572D6FB19D}" v="29" dt="2023-04-22T02:39:22.424"/>
    <p1510:client id="{E5F490F3-B82E-4A48-B52B-E3F545BA80B1}" v="299" vWet="303" dt="2023-04-22T02:35:48.372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09" autoAdjust="0"/>
  </p:normalViewPr>
  <p:slideViewPr>
    <p:cSldViewPr snapToGrid="0" snapToObjects="1">
      <p:cViewPr varScale="1">
        <p:scale>
          <a:sx n="121" d="100"/>
          <a:sy n="121" d="100"/>
        </p:scale>
        <p:origin x="132" y="90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058F25-AF7B-402D-9EFC-70F3BEDDFFA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3A43586-1E73-4B0F-96FC-6C361D767183}">
      <dgm:prSet/>
      <dgm:spPr/>
      <dgm:t>
        <a:bodyPr/>
        <a:lstStyle/>
        <a:p>
          <a:r>
            <a:rPr lang="en-US" dirty="0">
              <a:solidFill>
                <a:srgbClr val="7030A0"/>
              </a:solidFill>
            </a:rPr>
            <a:t>By utilizing social media, businesses can strengthen customer interactions, drive product and service innovation, and recruit new talent. Social media provides a low-cost, easily accessible platform for developing a personal brand and communicating a business's personality within and outside the firm.</a:t>
          </a:r>
        </a:p>
      </dgm:t>
    </dgm:pt>
    <dgm:pt modelId="{48F150A9-487B-4126-B740-CA4D704783E9}" type="parTrans" cxnId="{D24E95DE-4F01-4EEF-A57F-D526F0E162BC}">
      <dgm:prSet/>
      <dgm:spPr/>
      <dgm:t>
        <a:bodyPr/>
        <a:lstStyle/>
        <a:p>
          <a:endParaRPr lang="en-US"/>
        </a:p>
      </dgm:t>
    </dgm:pt>
    <dgm:pt modelId="{1C074B6B-393D-43F9-A139-705EE3CD8CA2}" type="sibTrans" cxnId="{D24E95DE-4F01-4EEF-A57F-D526F0E162BC}">
      <dgm:prSet/>
      <dgm:spPr/>
      <dgm:t>
        <a:bodyPr/>
        <a:lstStyle/>
        <a:p>
          <a:endParaRPr lang="en-US"/>
        </a:p>
      </dgm:t>
    </dgm:pt>
    <dgm:pt modelId="{077A8B9C-808B-4403-83D9-73AA8D538358}">
      <dgm:prSet/>
      <dgm:spPr/>
      <dgm:t>
        <a:bodyPr/>
        <a:lstStyle/>
        <a:p>
          <a:r>
            <a:rPr lang="en-US" dirty="0">
              <a:solidFill>
                <a:srgbClr val="7030A0"/>
              </a:solidFill>
            </a:rPr>
            <a:t>It also allows immediate and simultaneous engagement with colleagues, employees, customers, and the public.</a:t>
          </a:r>
        </a:p>
      </dgm:t>
    </dgm:pt>
    <dgm:pt modelId="{484B5C8E-4C8F-4EFB-BA19-0FA2A588F3DE}" type="parTrans" cxnId="{6A7A901C-84E5-4EA4-A0E3-7AC83FC2CDD1}">
      <dgm:prSet/>
      <dgm:spPr/>
      <dgm:t>
        <a:bodyPr/>
        <a:lstStyle/>
        <a:p>
          <a:endParaRPr lang="en-US"/>
        </a:p>
      </dgm:t>
    </dgm:pt>
    <dgm:pt modelId="{460A1E33-2DE0-4EA9-92BC-E766110568C8}" type="sibTrans" cxnId="{6A7A901C-84E5-4EA4-A0E3-7AC83FC2CDD1}">
      <dgm:prSet/>
      <dgm:spPr/>
      <dgm:t>
        <a:bodyPr/>
        <a:lstStyle/>
        <a:p>
          <a:endParaRPr lang="en-US"/>
        </a:p>
      </dgm:t>
    </dgm:pt>
    <dgm:pt modelId="{53806084-E1AA-4088-B287-829684299395}">
      <dgm:prSet/>
      <dgm:spPr/>
      <dgm:t>
        <a:bodyPr/>
        <a:lstStyle/>
        <a:p>
          <a:r>
            <a:rPr lang="en-US" dirty="0">
              <a:solidFill>
                <a:srgbClr val="7030A0"/>
              </a:solidFill>
            </a:rPr>
            <a:t>It enables businesses to leverage relationships, exhibits dedication to a cause, and highlights a capacity for reflection. Additionally, social media provides an opportunity to learn from real-time information and unfiltered comments. </a:t>
          </a:r>
        </a:p>
      </dgm:t>
    </dgm:pt>
    <dgm:pt modelId="{4B7240C6-4978-4C57-B6C2-A45CE381CD45}" type="parTrans" cxnId="{BC78ABEE-CBCD-45B7-B603-36D442EF3E97}">
      <dgm:prSet/>
      <dgm:spPr/>
      <dgm:t>
        <a:bodyPr/>
        <a:lstStyle/>
        <a:p>
          <a:endParaRPr lang="en-US"/>
        </a:p>
      </dgm:t>
    </dgm:pt>
    <dgm:pt modelId="{0E2410E5-E52F-41CD-93C2-9338DF6E087D}" type="sibTrans" cxnId="{BC78ABEE-CBCD-45B7-B603-36D442EF3E97}">
      <dgm:prSet/>
      <dgm:spPr/>
      <dgm:t>
        <a:bodyPr/>
        <a:lstStyle/>
        <a:p>
          <a:endParaRPr lang="en-US"/>
        </a:p>
      </dgm:t>
    </dgm:pt>
    <dgm:pt modelId="{63625E47-C80D-40B5-BDDF-CAF8006E1A6F}" type="pres">
      <dgm:prSet presAssocID="{56058F25-AF7B-402D-9EFC-70F3BEDDFFA9}" presName="root" presStyleCnt="0">
        <dgm:presLayoutVars>
          <dgm:dir/>
          <dgm:resizeHandles val="exact"/>
        </dgm:presLayoutVars>
      </dgm:prSet>
      <dgm:spPr/>
    </dgm:pt>
    <dgm:pt modelId="{FD1E78A4-26A5-4A54-9F78-12A9B259A2A6}" type="pres">
      <dgm:prSet presAssocID="{43A43586-1E73-4B0F-96FC-6C361D767183}" presName="compNode" presStyleCnt="0"/>
      <dgm:spPr/>
    </dgm:pt>
    <dgm:pt modelId="{3C0929B8-5871-4D5F-BC98-3F225E6197F2}" type="pres">
      <dgm:prSet presAssocID="{43A43586-1E73-4B0F-96FC-6C361D767183}" presName="bgRect" presStyleLbl="bgShp" presStyleIdx="0" presStyleCnt="3"/>
      <dgm:spPr/>
    </dgm:pt>
    <dgm:pt modelId="{1E555074-B101-42EC-901D-3D68A2FCDF99}" type="pres">
      <dgm:prSet presAssocID="{43A43586-1E73-4B0F-96FC-6C361D76718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9498243E-B15F-420E-AEE9-4D949124B380}" type="pres">
      <dgm:prSet presAssocID="{43A43586-1E73-4B0F-96FC-6C361D767183}" presName="spaceRect" presStyleCnt="0"/>
      <dgm:spPr/>
    </dgm:pt>
    <dgm:pt modelId="{99045401-C2B2-4222-9598-B374BD6DD92F}" type="pres">
      <dgm:prSet presAssocID="{43A43586-1E73-4B0F-96FC-6C361D767183}" presName="parTx" presStyleLbl="revTx" presStyleIdx="0" presStyleCnt="3">
        <dgm:presLayoutVars>
          <dgm:chMax val="0"/>
          <dgm:chPref val="0"/>
        </dgm:presLayoutVars>
      </dgm:prSet>
      <dgm:spPr/>
    </dgm:pt>
    <dgm:pt modelId="{246533D5-FCF2-4D6A-A1D0-773DA824D795}" type="pres">
      <dgm:prSet presAssocID="{1C074B6B-393D-43F9-A139-705EE3CD8CA2}" presName="sibTrans" presStyleCnt="0"/>
      <dgm:spPr/>
    </dgm:pt>
    <dgm:pt modelId="{7E09894C-E36C-4C15-94B3-E3A223CFBDE2}" type="pres">
      <dgm:prSet presAssocID="{077A8B9C-808B-4403-83D9-73AA8D538358}" presName="compNode" presStyleCnt="0"/>
      <dgm:spPr/>
    </dgm:pt>
    <dgm:pt modelId="{2AC6F9B4-E520-4D9F-8B82-E0EB2FBD9CA2}" type="pres">
      <dgm:prSet presAssocID="{077A8B9C-808B-4403-83D9-73AA8D538358}" presName="bgRect" presStyleLbl="bgShp" presStyleIdx="1" presStyleCnt="3"/>
      <dgm:spPr/>
    </dgm:pt>
    <dgm:pt modelId="{40DA3701-AA53-4542-94AF-18D90FDF1091}" type="pres">
      <dgm:prSet presAssocID="{077A8B9C-808B-4403-83D9-73AA8D53835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F32646B2-D555-484A-A4A8-2800B4E8A43E}" type="pres">
      <dgm:prSet presAssocID="{077A8B9C-808B-4403-83D9-73AA8D538358}" presName="spaceRect" presStyleCnt="0"/>
      <dgm:spPr/>
    </dgm:pt>
    <dgm:pt modelId="{59198039-243D-4C06-8B92-A439BEE6E42A}" type="pres">
      <dgm:prSet presAssocID="{077A8B9C-808B-4403-83D9-73AA8D538358}" presName="parTx" presStyleLbl="revTx" presStyleIdx="1" presStyleCnt="3">
        <dgm:presLayoutVars>
          <dgm:chMax val="0"/>
          <dgm:chPref val="0"/>
        </dgm:presLayoutVars>
      </dgm:prSet>
      <dgm:spPr/>
    </dgm:pt>
    <dgm:pt modelId="{48C8D703-E070-4048-812A-77D67C3CC007}" type="pres">
      <dgm:prSet presAssocID="{460A1E33-2DE0-4EA9-92BC-E766110568C8}" presName="sibTrans" presStyleCnt="0"/>
      <dgm:spPr/>
    </dgm:pt>
    <dgm:pt modelId="{0F75A83E-0C76-4078-90B2-D1C779FAEA80}" type="pres">
      <dgm:prSet presAssocID="{53806084-E1AA-4088-B287-829684299395}" presName="compNode" presStyleCnt="0"/>
      <dgm:spPr/>
    </dgm:pt>
    <dgm:pt modelId="{09E9FC64-1B73-47F6-ACCA-3E307B03BF4A}" type="pres">
      <dgm:prSet presAssocID="{53806084-E1AA-4088-B287-829684299395}" presName="bgRect" presStyleLbl="bgShp" presStyleIdx="2" presStyleCnt="3"/>
      <dgm:spPr/>
    </dgm:pt>
    <dgm:pt modelId="{12ECED83-FE84-434F-B32E-9B949F08F8C1}" type="pres">
      <dgm:prSet presAssocID="{53806084-E1AA-4088-B287-82968429939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E5EEF8BB-A089-45A5-9F9F-5BB945427CDE}" type="pres">
      <dgm:prSet presAssocID="{53806084-E1AA-4088-B287-829684299395}" presName="spaceRect" presStyleCnt="0"/>
      <dgm:spPr/>
    </dgm:pt>
    <dgm:pt modelId="{CE17DB3C-B3F7-439E-A17B-A4DBD67D730F}" type="pres">
      <dgm:prSet presAssocID="{53806084-E1AA-4088-B287-82968429939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A7A901C-84E5-4EA4-A0E3-7AC83FC2CDD1}" srcId="{56058F25-AF7B-402D-9EFC-70F3BEDDFFA9}" destId="{077A8B9C-808B-4403-83D9-73AA8D538358}" srcOrd="1" destOrd="0" parTransId="{484B5C8E-4C8F-4EFB-BA19-0FA2A588F3DE}" sibTransId="{460A1E33-2DE0-4EA9-92BC-E766110568C8}"/>
    <dgm:cxn modelId="{1EB56A8F-6B78-4663-834E-16D04267DA3C}" type="presOf" srcId="{56058F25-AF7B-402D-9EFC-70F3BEDDFFA9}" destId="{63625E47-C80D-40B5-BDDF-CAF8006E1A6F}" srcOrd="0" destOrd="0" presId="urn:microsoft.com/office/officeart/2018/2/layout/IconVerticalSolidList"/>
    <dgm:cxn modelId="{7E7C94AF-E50A-4711-9045-D33AFA394DD0}" type="presOf" srcId="{077A8B9C-808B-4403-83D9-73AA8D538358}" destId="{59198039-243D-4C06-8B92-A439BEE6E42A}" srcOrd="0" destOrd="0" presId="urn:microsoft.com/office/officeart/2018/2/layout/IconVerticalSolidList"/>
    <dgm:cxn modelId="{D3D533C3-242C-4093-8ACE-0926A05EB393}" type="presOf" srcId="{53806084-E1AA-4088-B287-829684299395}" destId="{CE17DB3C-B3F7-439E-A17B-A4DBD67D730F}" srcOrd="0" destOrd="0" presId="urn:microsoft.com/office/officeart/2018/2/layout/IconVerticalSolidList"/>
    <dgm:cxn modelId="{D24E95DE-4F01-4EEF-A57F-D526F0E162BC}" srcId="{56058F25-AF7B-402D-9EFC-70F3BEDDFFA9}" destId="{43A43586-1E73-4B0F-96FC-6C361D767183}" srcOrd="0" destOrd="0" parTransId="{48F150A9-487B-4126-B740-CA4D704783E9}" sibTransId="{1C074B6B-393D-43F9-A139-705EE3CD8CA2}"/>
    <dgm:cxn modelId="{FA51F0E7-D0A0-419C-A400-B71AB7678C5D}" type="presOf" srcId="{43A43586-1E73-4B0F-96FC-6C361D767183}" destId="{99045401-C2B2-4222-9598-B374BD6DD92F}" srcOrd="0" destOrd="0" presId="urn:microsoft.com/office/officeart/2018/2/layout/IconVerticalSolidList"/>
    <dgm:cxn modelId="{BC78ABEE-CBCD-45B7-B603-36D442EF3E97}" srcId="{56058F25-AF7B-402D-9EFC-70F3BEDDFFA9}" destId="{53806084-E1AA-4088-B287-829684299395}" srcOrd="2" destOrd="0" parTransId="{4B7240C6-4978-4C57-B6C2-A45CE381CD45}" sibTransId="{0E2410E5-E52F-41CD-93C2-9338DF6E087D}"/>
    <dgm:cxn modelId="{2156F9BC-7394-49D3-B555-33956998925E}" type="presParOf" srcId="{63625E47-C80D-40B5-BDDF-CAF8006E1A6F}" destId="{FD1E78A4-26A5-4A54-9F78-12A9B259A2A6}" srcOrd="0" destOrd="0" presId="urn:microsoft.com/office/officeart/2018/2/layout/IconVerticalSolidList"/>
    <dgm:cxn modelId="{A717FEC5-07E2-43AE-B025-699FB7D8397C}" type="presParOf" srcId="{FD1E78A4-26A5-4A54-9F78-12A9B259A2A6}" destId="{3C0929B8-5871-4D5F-BC98-3F225E6197F2}" srcOrd="0" destOrd="0" presId="urn:microsoft.com/office/officeart/2018/2/layout/IconVerticalSolidList"/>
    <dgm:cxn modelId="{351C1B74-7F65-45E8-A282-BC82BFAFD5BE}" type="presParOf" srcId="{FD1E78A4-26A5-4A54-9F78-12A9B259A2A6}" destId="{1E555074-B101-42EC-901D-3D68A2FCDF99}" srcOrd="1" destOrd="0" presId="urn:microsoft.com/office/officeart/2018/2/layout/IconVerticalSolidList"/>
    <dgm:cxn modelId="{F35F60EC-FFBA-4D06-88CD-61258A1867C6}" type="presParOf" srcId="{FD1E78A4-26A5-4A54-9F78-12A9B259A2A6}" destId="{9498243E-B15F-420E-AEE9-4D949124B380}" srcOrd="2" destOrd="0" presId="urn:microsoft.com/office/officeart/2018/2/layout/IconVerticalSolidList"/>
    <dgm:cxn modelId="{12270EDE-B94F-43C2-9621-58A884779A96}" type="presParOf" srcId="{FD1E78A4-26A5-4A54-9F78-12A9B259A2A6}" destId="{99045401-C2B2-4222-9598-B374BD6DD92F}" srcOrd="3" destOrd="0" presId="urn:microsoft.com/office/officeart/2018/2/layout/IconVerticalSolidList"/>
    <dgm:cxn modelId="{2577496A-BEC0-45BE-8908-3C1D522E4351}" type="presParOf" srcId="{63625E47-C80D-40B5-BDDF-CAF8006E1A6F}" destId="{246533D5-FCF2-4D6A-A1D0-773DA824D795}" srcOrd="1" destOrd="0" presId="urn:microsoft.com/office/officeart/2018/2/layout/IconVerticalSolidList"/>
    <dgm:cxn modelId="{9265E751-75CD-4EFB-AAB2-D56D534CF9F2}" type="presParOf" srcId="{63625E47-C80D-40B5-BDDF-CAF8006E1A6F}" destId="{7E09894C-E36C-4C15-94B3-E3A223CFBDE2}" srcOrd="2" destOrd="0" presId="urn:microsoft.com/office/officeart/2018/2/layout/IconVerticalSolidList"/>
    <dgm:cxn modelId="{9F111E96-EEC5-42C2-A521-AC8FC75DC544}" type="presParOf" srcId="{7E09894C-E36C-4C15-94B3-E3A223CFBDE2}" destId="{2AC6F9B4-E520-4D9F-8B82-E0EB2FBD9CA2}" srcOrd="0" destOrd="0" presId="urn:microsoft.com/office/officeart/2018/2/layout/IconVerticalSolidList"/>
    <dgm:cxn modelId="{A6BC22F3-09B2-4288-AAA8-C9B13E5133E6}" type="presParOf" srcId="{7E09894C-E36C-4C15-94B3-E3A223CFBDE2}" destId="{40DA3701-AA53-4542-94AF-18D90FDF1091}" srcOrd="1" destOrd="0" presId="urn:microsoft.com/office/officeart/2018/2/layout/IconVerticalSolidList"/>
    <dgm:cxn modelId="{6B3B7566-8450-4CF2-BC2E-F1B41AE30752}" type="presParOf" srcId="{7E09894C-E36C-4C15-94B3-E3A223CFBDE2}" destId="{F32646B2-D555-484A-A4A8-2800B4E8A43E}" srcOrd="2" destOrd="0" presId="urn:microsoft.com/office/officeart/2018/2/layout/IconVerticalSolidList"/>
    <dgm:cxn modelId="{3F790883-EEE7-4390-AF4E-1CB00FF669AF}" type="presParOf" srcId="{7E09894C-E36C-4C15-94B3-E3A223CFBDE2}" destId="{59198039-243D-4C06-8B92-A439BEE6E42A}" srcOrd="3" destOrd="0" presId="urn:microsoft.com/office/officeart/2018/2/layout/IconVerticalSolidList"/>
    <dgm:cxn modelId="{EEDE2654-342B-4B95-9BE8-B646DEA46219}" type="presParOf" srcId="{63625E47-C80D-40B5-BDDF-CAF8006E1A6F}" destId="{48C8D703-E070-4048-812A-77D67C3CC007}" srcOrd="3" destOrd="0" presId="urn:microsoft.com/office/officeart/2018/2/layout/IconVerticalSolidList"/>
    <dgm:cxn modelId="{5EDE8D4C-24CC-419B-9BDD-B4E1E22E7B47}" type="presParOf" srcId="{63625E47-C80D-40B5-BDDF-CAF8006E1A6F}" destId="{0F75A83E-0C76-4078-90B2-D1C779FAEA80}" srcOrd="4" destOrd="0" presId="urn:microsoft.com/office/officeart/2018/2/layout/IconVerticalSolidList"/>
    <dgm:cxn modelId="{28332499-719D-4D4D-8D59-9AF37287C98A}" type="presParOf" srcId="{0F75A83E-0C76-4078-90B2-D1C779FAEA80}" destId="{09E9FC64-1B73-47F6-ACCA-3E307B03BF4A}" srcOrd="0" destOrd="0" presId="urn:microsoft.com/office/officeart/2018/2/layout/IconVerticalSolidList"/>
    <dgm:cxn modelId="{B70884EE-132F-4589-BBA4-D0ABDD47756D}" type="presParOf" srcId="{0F75A83E-0C76-4078-90B2-D1C779FAEA80}" destId="{12ECED83-FE84-434F-B32E-9B949F08F8C1}" srcOrd="1" destOrd="0" presId="urn:microsoft.com/office/officeart/2018/2/layout/IconVerticalSolidList"/>
    <dgm:cxn modelId="{364E831A-9DBD-450E-8A46-21B714756C41}" type="presParOf" srcId="{0F75A83E-0C76-4078-90B2-D1C779FAEA80}" destId="{E5EEF8BB-A089-45A5-9F9F-5BB945427CDE}" srcOrd="2" destOrd="0" presId="urn:microsoft.com/office/officeart/2018/2/layout/IconVerticalSolidList"/>
    <dgm:cxn modelId="{75E2E23A-D857-4392-A344-F3A5A08C30C4}" type="presParOf" srcId="{0F75A83E-0C76-4078-90B2-D1C779FAEA80}" destId="{CE17DB3C-B3F7-439E-A17B-A4DBD67D730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F28603-B0BA-44A1-A143-023F5D67E0D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1A4C507-0C05-4F6F-ACDB-1690D3F560F1}">
      <dgm:prSet/>
      <dgm:spPr/>
      <dgm:t>
        <a:bodyPr/>
        <a:lstStyle/>
        <a:p>
          <a:r>
            <a:rPr lang="en-US" b="1" dirty="0">
              <a:solidFill>
                <a:srgbClr val="7030A0"/>
              </a:solidFill>
            </a:rPr>
            <a:t>Appel, G., Grewal, L., </a:t>
          </a:r>
          <a:r>
            <a:rPr lang="en-US" b="1" dirty="0" err="1">
              <a:solidFill>
                <a:srgbClr val="7030A0"/>
              </a:solidFill>
            </a:rPr>
            <a:t>Hadi</a:t>
          </a:r>
          <a:r>
            <a:rPr lang="en-US" b="1" dirty="0">
              <a:solidFill>
                <a:srgbClr val="7030A0"/>
              </a:solidFill>
            </a:rPr>
            <a:t>, R., &amp; Stephen, A. T. (2020). The future of social media in marketing.</a:t>
          </a:r>
          <a:r>
            <a:rPr lang="en-US" b="1" i="1" dirty="0">
              <a:solidFill>
                <a:srgbClr val="7030A0"/>
              </a:solidFill>
            </a:rPr>
            <a:t> Journal of the Academy of Marketing Science, 48</a:t>
          </a:r>
          <a:r>
            <a:rPr lang="en-US" b="1" dirty="0">
              <a:solidFill>
                <a:srgbClr val="7030A0"/>
              </a:solidFill>
            </a:rPr>
            <a:t>(1), 79-95. </a:t>
          </a:r>
          <a:endParaRPr lang="en-US" dirty="0">
            <a:solidFill>
              <a:srgbClr val="7030A0"/>
            </a:solidFill>
          </a:endParaRPr>
        </a:p>
      </dgm:t>
    </dgm:pt>
    <dgm:pt modelId="{C085A62D-F61D-46B5-9337-DA1234E30173}" type="parTrans" cxnId="{D8463CC8-DA55-4049-810D-7BB168DCD3F7}">
      <dgm:prSet/>
      <dgm:spPr/>
      <dgm:t>
        <a:bodyPr/>
        <a:lstStyle/>
        <a:p>
          <a:endParaRPr lang="en-US"/>
        </a:p>
      </dgm:t>
    </dgm:pt>
    <dgm:pt modelId="{5875C1CB-B9B4-4571-8F47-04ABA253A831}" type="sibTrans" cxnId="{D8463CC8-DA55-4049-810D-7BB168DCD3F7}">
      <dgm:prSet/>
      <dgm:spPr/>
      <dgm:t>
        <a:bodyPr/>
        <a:lstStyle/>
        <a:p>
          <a:endParaRPr lang="en-US"/>
        </a:p>
      </dgm:t>
    </dgm:pt>
    <dgm:pt modelId="{A6240AB1-CA95-41D3-8119-C74B2E0DE79D}">
      <dgm:prSet/>
      <dgm:spPr/>
      <dgm:t>
        <a:bodyPr/>
        <a:lstStyle/>
        <a:p>
          <a:r>
            <a:rPr lang="en-US" b="1" dirty="0">
              <a:solidFill>
                <a:srgbClr val="7030A0"/>
              </a:solidFill>
            </a:rPr>
            <a:t>Hruska, J., &amp; </a:t>
          </a:r>
          <a:r>
            <a:rPr lang="en-US" b="1" dirty="0" err="1">
              <a:solidFill>
                <a:srgbClr val="7030A0"/>
              </a:solidFill>
            </a:rPr>
            <a:t>Maresova</a:t>
          </a:r>
          <a:r>
            <a:rPr lang="en-US" b="1" dirty="0">
              <a:solidFill>
                <a:srgbClr val="7030A0"/>
              </a:solidFill>
            </a:rPr>
            <a:t>, P. (2020). Use of social media platforms among adults in the united states—behavior on social media.</a:t>
          </a:r>
          <a:r>
            <a:rPr lang="en-US" b="1" i="1" dirty="0">
              <a:solidFill>
                <a:srgbClr val="7030A0"/>
              </a:solidFill>
            </a:rPr>
            <a:t> Societies, 10</a:t>
          </a:r>
          <a:r>
            <a:rPr lang="en-US" b="1" dirty="0">
              <a:solidFill>
                <a:srgbClr val="7030A0"/>
              </a:solidFill>
            </a:rPr>
            <a:t>(1), 27. </a:t>
          </a:r>
          <a:endParaRPr lang="en-US" dirty="0">
            <a:solidFill>
              <a:srgbClr val="7030A0"/>
            </a:solidFill>
          </a:endParaRPr>
        </a:p>
      </dgm:t>
    </dgm:pt>
    <dgm:pt modelId="{006F2AB7-5005-42D1-B9F4-80C2BD4B5BE0}" type="parTrans" cxnId="{D4DA3C35-B866-4453-A63A-38D43DC77EF9}">
      <dgm:prSet/>
      <dgm:spPr/>
      <dgm:t>
        <a:bodyPr/>
        <a:lstStyle/>
        <a:p>
          <a:endParaRPr lang="en-US"/>
        </a:p>
      </dgm:t>
    </dgm:pt>
    <dgm:pt modelId="{48D29ECE-26E7-4E36-8ECF-7C42DCA2ACFA}" type="sibTrans" cxnId="{D4DA3C35-B866-4453-A63A-38D43DC77EF9}">
      <dgm:prSet/>
      <dgm:spPr/>
      <dgm:t>
        <a:bodyPr/>
        <a:lstStyle/>
        <a:p>
          <a:endParaRPr lang="en-US"/>
        </a:p>
      </dgm:t>
    </dgm:pt>
    <dgm:pt modelId="{8AF3C6CA-E62B-421C-99E0-638EE42CF852}">
      <dgm:prSet/>
      <dgm:spPr/>
      <dgm:t>
        <a:bodyPr/>
        <a:lstStyle/>
        <a:p>
          <a:r>
            <a:rPr lang="da-DK" b="1" dirty="0">
              <a:solidFill>
                <a:srgbClr val="7030A0"/>
              </a:solidFill>
            </a:rPr>
            <a:t>Irbo, M. M., &amp; Mohammed, A. A. (2020). </a:t>
          </a:r>
          <a:r>
            <a:rPr lang="en-US" b="1" dirty="0">
              <a:solidFill>
                <a:srgbClr val="7030A0"/>
              </a:solidFill>
            </a:rPr>
            <a:t>Social media, business capabilities and performance: A review of literature.</a:t>
          </a:r>
          <a:r>
            <a:rPr lang="en-US" b="1" i="1" dirty="0">
              <a:solidFill>
                <a:srgbClr val="7030A0"/>
              </a:solidFill>
            </a:rPr>
            <a:t> African Journal of Business Management, 14</a:t>
          </a:r>
          <a:r>
            <a:rPr lang="en-US" b="1" dirty="0">
              <a:solidFill>
                <a:srgbClr val="7030A0"/>
              </a:solidFill>
            </a:rPr>
            <a:t>(9), 271-277. </a:t>
          </a:r>
          <a:endParaRPr lang="en-US" dirty="0">
            <a:solidFill>
              <a:srgbClr val="7030A0"/>
            </a:solidFill>
          </a:endParaRPr>
        </a:p>
      </dgm:t>
    </dgm:pt>
    <dgm:pt modelId="{C1565074-B3F4-4FE4-B32B-067DEFA83E6E}" type="parTrans" cxnId="{B573C0AF-7CB8-4C7F-9E75-4589536AC192}">
      <dgm:prSet/>
      <dgm:spPr/>
      <dgm:t>
        <a:bodyPr/>
        <a:lstStyle/>
        <a:p>
          <a:endParaRPr lang="en-US"/>
        </a:p>
      </dgm:t>
    </dgm:pt>
    <dgm:pt modelId="{EC1F298D-32DF-48E8-8F44-E689B5764D52}" type="sibTrans" cxnId="{B573C0AF-7CB8-4C7F-9E75-4589536AC192}">
      <dgm:prSet/>
      <dgm:spPr/>
      <dgm:t>
        <a:bodyPr/>
        <a:lstStyle/>
        <a:p>
          <a:endParaRPr lang="en-US"/>
        </a:p>
      </dgm:t>
    </dgm:pt>
    <dgm:pt modelId="{F1CFE0E0-0F65-4FEA-BAA0-7790CD1AE787}">
      <dgm:prSet/>
      <dgm:spPr/>
      <dgm:t>
        <a:bodyPr/>
        <a:lstStyle/>
        <a:p>
          <a:r>
            <a:rPr lang="en-US" b="1" dirty="0">
              <a:solidFill>
                <a:srgbClr val="7030A0"/>
              </a:solidFill>
            </a:rPr>
            <a:t>Joseph, O. P., </a:t>
          </a:r>
          <a:r>
            <a:rPr lang="en-US" b="1" dirty="0" err="1">
              <a:solidFill>
                <a:srgbClr val="7030A0"/>
              </a:solidFill>
            </a:rPr>
            <a:t>Tulung</a:t>
          </a:r>
          <a:r>
            <a:rPr lang="en-US" b="1" dirty="0">
              <a:solidFill>
                <a:srgbClr val="7030A0"/>
              </a:solidFill>
            </a:rPr>
            <a:t>, J. E., &amp; </a:t>
          </a:r>
          <a:r>
            <a:rPr lang="en-US" b="1" dirty="0" err="1">
              <a:solidFill>
                <a:srgbClr val="7030A0"/>
              </a:solidFill>
            </a:rPr>
            <a:t>Wangke</a:t>
          </a:r>
          <a:r>
            <a:rPr lang="en-US" b="1" dirty="0">
              <a:solidFill>
                <a:srgbClr val="7030A0"/>
              </a:solidFill>
            </a:rPr>
            <a:t>, S. (2020). Impact of social media marketing towards business performance of MSMES in </a:t>
          </a:r>
          <a:r>
            <a:rPr lang="en-US" b="1" dirty="0" err="1">
              <a:solidFill>
                <a:srgbClr val="7030A0"/>
              </a:solidFill>
            </a:rPr>
            <a:t>manado</a:t>
          </a:r>
          <a:r>
            <a:rPr lang="en-US" b="1" dirty="0">
              <a:solidFill>
                <a:srgbClr val="7030A0"/>
              </a:solidFill>
            </a:rPr>
            <a:t> during COVID-19 pandemic.</a:t>
          </a:r>
          <a:r>
            <a:rPr lang="en-US" b="1" i="1" dirty="0">
              <a:solidFill>
                <a:srgbClr val="7030A0"/>
              </a:solidFill>
            </a:rPr>
            <a:t> </a:t>
          </a:r>
          <a:r>
            <a:rPr lang="da-DK" b="1" i="1" dirty="0">
              <a:solidFill>
                <a:srgbClr val="7030A0"/>
              </a:solidFill>
            </a:rPr>
            <a:t>Jurnal EMBA: Jurnal Riset Ekonomi, Manajemen, Bisnis Dan Akuntansi, 8</a:t>
          </a:r>
          <a:r>
            <a:rPr lang="da-DK" b="1" dirty="0">
              <a:solidFill>
                <a:srgbClr val="7030A0"/>
              </a:solidFill>
            </a:rPr>
            <a:t>(4)</a:t>
          </a:r>
          <a:endParaRPr lang="en-US" dirty="0">
            <a:solidFill>
              <a:srgbClr val="7030A0"/>
            </a:solidFill>
          </a:endParaRPr>
        </a:p>
      </dgm:t>
    </dgm:pt>
    <dgm:pt modelId="{DF0C1C8C-62DF-4DAF-83A8-665FD4F20899}" type="parTrans" cxnId="{8D8DEB5A-4AFB-41D1-B94B-086CD0664C3E}">
      <dgm:prSet/>
      <dgm:spPr/>
      <dgm:t>
        <a:bodyPr/>
        <a:lstStyle/>
        <a:p>
          <a:endParaRPr lang="en-US"/>
        </a:p>
      </dgm:t>
    </dgm:pt>
    <dgm:pt modelId="{FA70C5FA-2996-4A0F-8020-E300138BEA26}" type="sibTrans" cxnId="{8D8DEB5A-4AFB-41D1-B94B-086CD0664C3E}">
      <dgm:prSet/>
      <dgm:spPr/>
      <dgm:t>
        <a:bodyPr/>
        <a:lstStyle/>
        <a:p>
          <a:endParaRPr lang="en-US"/>
        </a:p>
      </dgm:t>
    </dgm:pt>
    <dgm:pt modelId="{30470FEC-7443-4175-BA0C-52A5AAF151CA}" type="pres">
      <dgm:prSet presAssocID="{05F28603-B0BA-44A1-A143-023F5D67E0D6}" presName="outerComposite" presStyleCnt="0">
        <dgm:presLayoutVars>
          <dgm:chMax val="5"/>
          <dgm:dir/>
          <dgm:resizeHandles val="exact"/>
        </dgm:presLayoutVars>
      </dgm:prSet>
      <dgm:spPr/>
    </dgm:pt>
    <dgm:pt modelId="{0CAFD22B-8214-45C4-9C03-8820F1B448BD}" type="pres">
      <dgm:prSet presAssocID="{05F28603-B0BA-44A1-A143-023F5D67E0D6}" presName="dummyMaxCanvas" presStyleCnt="0">
        <dgm:presLayoutVars/>
      </dgm:prSet>
      <dgm:spPr/>
    </dgm:pt>
    <dgm:pt modelId="{24AB909B-6A67-4357-8F4C-9D4A26881A85}" type="pres">
      <dgm:prSet presAssocID="{05F28603-B0BA-44A1-A143-023F5D67E0D6}" presName="FourNodes_1" presStyleLbl="node1" presStyleIdx="0" presStyleCnt="4">
        <dgm:presLayoutVars>
          <dgm:bulletEnabled val="1"/>
        </dgm:presLayoutVars>
      </dgm:prSet>
      <dgm:spPr/>
    </dgm:pt>
    <dgm:pt modelId="{5CC73ADA-8DD9-4983-8010-B4472945C26D}" type="pres">
      <dgm:prSet presAssocID="{05F28603-B0BA-44A1-A143-023F5D67E0D6}" presName="FourNodes_2" presStyleLbl="node1" presStyleIdx="1" presStyleCnt="4">
        <dgm:presLayoutVars>
          <dgm:bulletEnabled val="1"/>
        </dgm:presLayoutVars>
      </dgm:prSet>
      <dgm:spPr/>
    </dgm:pt>
    <dgm:pt modelId="{ED5657FE-1648-4816-B67D-DF35788A32ED}" type="pres">
      <dgm:prSet presAssocID="{05F28603-B0BA-44A1-A143-023F5D67E0D6}" presName="FourNodes_3" presStyleLbl="node1" presStyleIdx="2" presStyleCnt="4">
        <dgm:presLayoutVars>
          <dgm:bulletEnabled val="1"/>
        </dgm:presLayoutVars>
      </dgm:prSet>
      <dgm:spPr/>
    </dgm:pt>
    <dgm:pt modelId="{0057E7AC-9593-4313-8F01-FC1B17ACE90E}" type="pres">
      <dgm:prSet presAssocID="{05F28603-B0BA-44A1-A143-023F5D67E0D6}" presName="FourNodes_4" presStyleLbl="node1" presStyleIdx="3" presStyleCnt="4">
        <dgm:presLayoutVars>
          <dgm:bulletEnabled val="1"/>
        </dgm:presLayoutVars>
      </dgm:prSet>
      <dgm:spPr/>
    </dgm:pt>
    <dgm:pt modelId="{368C2084-40AD-48B9-B012-B27AEA76C535}" type="pres">
      <dgm:prSet presAssocID="{05F28603-B0BA-44A1-A143-023F5D67E0D6}" presName="FourConn_1-2" presStyleLbl="fgAccFollowNode1" presStyleIdx="0" presStyleCnt="3">
        <dgm:presLayoutVars>
          <dgm:bulletEnabled val="1"/>
        </dgm:presLayoutVars>
      </dgm:prSet>
      <dgm:spPr/>
    </dgm:pt>
    <dgm:pt modelId="{F14DC55B-F51B-4DF8-924F-8A3E8E48522D}" type="pres">
      <dgm:prSet presAssocID="{05F28603-B0BA-44A1-A143-023F5D67E0D6}" presName="FourConn_2-3" presStyleLbl="fgAccFollowNode1" presStyleIdx="1" presStyleCnt="3">
        <dgm:presLayoutVars>
          <dgm:bulletEnabled val="1"/>
        </dgm:presLayoutVars>
      </dgm:prSet>
      <dgm:spPr/>
    </dgm:pt>
    <dgm:pt modelId="{CFC20A3F-1B04-48D7-A0F4-3C0F392B0D29}" type="pres">
      <dgm:prSet presAssocID="{05F28603-B0BA-44A1-A143-023F5D67E0D6}" presName="FourConn_3-4" presStyleLbl="fgAccFollowNode1" presStyleIdx="2" presStyleCnt="3">
        <dgm:presLayoutVars>
          <dgm:bulletEnabled val="1"/>
        </dgm:presLayoutVars>
      </dgm:prSet>
      <dgm:spPr/>
    </dgm:pt>
    <dgm:pt modelId="{4CAB03EC-CEF8-4058-9D73-5CC46EE070FE}" type="pres">
      <dgm:prSet presAssocID="{05F28603-B0BA-44A1-A143-023F5D67E0D6}" presName="FourNodes_1_text" presStyleLbl="node1" presStyleIdx="3" presStyleCnt="4">
        <dgm:presLayoutVars>
          <dgm:bulletEnabled val="1"/>
        </dgm:presLayoutVars>
      </dgm:prSet>
      <dgm:spPr/>
    </dgm:pt>
    <dgm:pt modelId="{47FD9351-F99F-4971-BB00-5B3306B6ADAB}" type="pres">
      <dgm:prSet presAssocID="{05F28603-B0BA-44A1-A143-023F5D67E0D6}" presName="FourNodes_2_text" presStyleLbl="node1" presStyleIdx="3" presStyleCnt="4">
        <dgm:presLayoutVars>
          <dgm:bulletEnabled val="1"/>
        </dgm:presLayoutVars>
      </dgm:prSet>
      <dgm:spPr/>
    </dgm:pt>
    <dgm:pt modelId="{E738D3C3-61D4-4179-9862-9A0F43999F33}" type="pres">
      <dgm:prSet presAssocID="{05F28603-B0BA-44A1-A143-023F5D67E0D6}" presName="FourNodes_3_text" presStyleLbl="node1" presStyleIdx="3" presStyleCnt="4">
        <dgm:presLayoutVars>
          <dgm:bulletEnabled val="1"/>
        </dgm:presLayoutVars>
      </dgm:prSet>
      <dgm:spPr/>
    </dgm:pt>
    <dgm:pt modelId="{8E72A53E-296A-4C3C-AB48-6BC980345AB3}" type="pres">
      <dgm:prSet presAssocID="{05F28603-B0BA-44A1-A143-023F5D67E0D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3873905-432C-41AB-B2F0-BB7FDB4521FD}" type="presOf" srcId="{8AF3C6CA-E62B-421C-99E0-638EE42CF852}" destId="{E738D3C3-61D4-4179-9862-9A0F43999F33}" srcOrd="1" destOrd="0" presId="urn:microsoft.com/office/officeart/2005/8/layout/vProcess5"/>
    <dgm:cxn modelId="{BC071318-0022-4835-B5FC-747642D32799}" type="presOf" srcId="{48D29ECE-26E7-4E36-8ECF-7C42DCA2ACFA}" destId="{F14DC55B-F51B-4DF8-924F-8A3E8E48522D}" srcOrd="0" destOrd="0" presId="urn:microsoft.com/office/officeart/2005/8/layout/vProcess5"/>
    <dgm:cxn modelId="{1792F21A-D7E0-4FB9-8A18-080E775E7E1B}" type="presOf" srcId="{8AF3C6CA-E62B-421C-99E0-638EE42CF852}" destId="{ED5657FE-1648-4816-B67D-DF35788A32ED}" srcOrd="0" destOrd="0" presId="urn:microsoft.com/office/officeart/2005/8/layout/vProcess5"/>
    <dgm:cxn modelId="{378C6626-82C7-400C-B471-DDCDA303D09A}" type="presOf" srcId="{A6240AB1-CA95-41D3-8119-C74B2E0DE79D}" destId="{5CC73ADA-8DD9-4983-8010-B4472945C26D}" srcOrd="0" destOrd="0" presId="urn:microsoft.com/office/officeart/2005/8/layout/vProcess5"/>
    <dgm:cxn modelId="{D4DA3C35-B866-4453-A63A-38D43DC77EF9}" srcId="{05F28603-B0BA-44A1-A143-023F5D67E0D6}" destId="{A6240AB1-CA95-41D3-8119-C74B2E0DE79D}" srcOrd="1" destOrd="0" parTransId="{006F2AB7-5005-42D1-B9F4-80C2BD4B5BE0}" sibTransId="{48D29ECE-26E7-4E36-8ECF-7C42DCA2ACFA}"/>
    <dgm:cxn modelId="{1E4C5E39-780C-4D4F-B43D-BCA920DBAAB5}" type="presOf" srcId="{EC1F298D-32DF-48E8-8F44-E689B5764D52}" destId="{CFC20A3F-1B04-48D7-A0F4-3C0F392B0D29}" srcOrd="0" destOrd="0" presId="urn:microsoft.com/office/officeart/2005/8/layout/vProcess5"/>
    <dgm:cxn modelId="{4C143662-730A-4836-9C20-DCDE5A0AD3CE}" type="presOf" srcId="{F1CFE0E0-0F65-4FEA-BAA0-7790CD1AE787}" destId="{0057E7AC-9593-4313-8F01-FC1B17ACE90E}" srcOrd="0" destOrd="0" presId="urn:microsoft.com/office/officeart/2005/8/layout/vProcess5"/>
    <dgm:cxn modelId="{0E6C1D6D-EF0C-474D-BA6A-AF4D7D29C05B}" type="presOf" srcId="{21A4C507-0C05-4F6F-ACDB-1690D3F560F1}" destId="{24AB909B-6A67-4357-8F4C-9D4A26881A85}" srcOrd="0" destOrd="0" presId="urn:microsoft.com/office/officeart/2005/8/layout/vProcess5"/>
    <dgm:cxn modelId="{8D8DEB5A-4AFB-41D1-B94B-086CD0664C3E}" srcId="{05F28603-B0BA-44A1-A143-023F5D67E0D6}" destId="{F1CFE0E0-0F65-4FEA-BAA0-7790CD1AE787}" srcOrd="3" destOrd="0" parTransId="{DF0C1C8C-62DF-4DAF-83A8-665FD4F20899}" sibTransId="{FA70C5FA-2996-4A0F-8020-E300138BEA26}"/>
    <dgm:cxn modelId="{B573C0AF-7CB8-4C7F-9E75-4589536AC192}" srcId="{05F28603-B0BA-44A1-A143-023F5D67E0D6}" destId="{8AF3C6CA-E62B-421C-99E0-638EE42CF852}" srcOrd="2" destOrd="0" parTransId="{C1565074-B3F4-4FE4-B32B-067DEFA83E6E}" sibTransId="{EC1F298D-32DF-48E8-8F44-E689B5764D52}"/>
    <dgm:cxn modelId="{7BCF04C1-A381-4751-B0ED-7376DE450427}" type="presOf" srcId="{A6240AB1-CA95-41D3-8119-C74B2E0DE79D}" destId="{47FD9351-F99F-4971-BB00-5B3306B6ADAB}" srcOrd="1" destOrd="0" presId="urn:microsoft.com/office/officeart/2005/8/layout/vProcess5"/>
    <dgm:cxn modelId="{D8463CC8-DA55-4049-810D-7BB168DCD3F7}" srcId="{05F28603-B0BA-44A1-A143-023F5D67E0D6}" destId="{21A4C507-0C05-4F6F-ACDB-1690D3F560F1}" srcOrd="0" destOrd="0" parTransId="{C085A62D-F61D-46B5-9337-DA1234E30173}" sibTransId="{5875C1CB-B9B4-4571-8F47-04ABA253A831}"/>
    <dgm:cxn modelId="{42A3DBD6-7758-40D5-AF61-F3B20B1D7050}" type="presOf" srcId="{05F28603-B0BA-44A1-A143-023F5D67E0D6}" destId="{30470FEC-7443-4175-BA0C-52A5AAF151CA}" srcOrd="0" destOrd="0" presId="urn:microsoft.com/office/officeart/2005/8/layout/vProcess5"/>
    <dgm:cxn modelId="{AC1994FE-FE28-47B2-A4C4-663749887597}" type="presOf" srcId="{F1CFE0E0-0F65-4FEA-BAA0-7790CD1AE787}" destId="{8E72A53E-296A-4C3C-AB48-6BC980345AB3}" srcOrd="1" destOrd="0" presId="urn:microsoft.com/office/officeart/2005/8/layout/vProcess5"/>
    <dgm:cxn modelId="{8E95CBFF-9A98-427B-B54E-48F7EACA2D47}" type="presOf" srcId="{5875C1CB-B9B4-4571-8F47-04ABA253A831}" destId="{368C2084-40AD-48B9-B012-B27AEA76C535}" srcOrd="0" destOrd="0" presId="urn:microsoft.com/office/officeart/2005/8/layout/vProcess5"/>
    <dgm:cxn modelId="{FABBFAFF-6D7D-47FE-B930-F46965FF400F}" type="presOf" srcId="{21A4C507-0C05-4F6F-ACDB-1690D3F560F1}" destId="{4CAB03EC-CEF8-4058-9D73-5CC46EE070FE}" srcOrd="1" destOrd="0" presId="urn:microsoft.com/office/officeart/2005/8/layout/vProcess5"/>
    <dgm:cxn modelId="{029825DE-A431-48BA-9C9E-AB79AD512069}" type="presParOf" srcId="{30470FEC-7443-4175-BA0C-52A5AAF151CA}" destId="{0CAFD22B-8214-45C4-9C03-8820F1B448BD}" srcOrd="0" destOrd="0" presId="urn:microsoft.com/office/officeart/2005/8/layout/vProcess5"/>
    <dgm:cxn modelId="{3325CAC1-753F-4536-9BCE-3C0428A93DBB}" type="presParOf" srcId="{30470FEC-7443-4175-BA0C-52A5AAF151CA}" destId="{24AB909B-6A67-4357-8F4C-9D4A26881A85}" srcOrd="1" destOrd="0" presId="urn:microsoft.com/office/officeart/2005/8/layout/vProcess5"/>
    <dgm:cxn modelId="{FC434A63-CEF1-4FD3-A99F-E0146704BE71}" type="presParOf" srcId="{30470FEC-7443-4175-BA0C-52A5AAF151CA}" destId="{5CC73ADA-8DD9-4983-8010-B4472945C26D}" srcOrd="2" destOrd="0" presId="urn:microsoft.com/office/officeart/2005/8/layout/vProcess5"/>
    <dgm:cxn modelId="{C0ECCC50-F588-4340-8F29-B9979B6E5492}" type="presParOf" srcId="{30470FEC-7443-4175-BA0C-52A5AAF151CA}" destId="{ED5657FE-1648-4816-B67D-DF35788A32ED}" srcOrd="3" destOrd="0" presId="urn:microsoft.com/office/officeart/2005/8/layout/vProcess5"/>
    <dgm:cxn modelId="{9D8904FE-D52C-4799-B016-7DF757BA4111}" type="presParOf" srcId="{30470FEC-7443-4175-BA0C-52A5AAF151CA}" destId="{0057E7AC-9593-4313-8F01-FC1B17ACE90E}" srcOrd="4" destOrd="0" presId="urn:microsoft.com/office/officeart/2005/8/layout/vProcess5"/>
    <dgm:cxn modelId="{7A96582C-0B01-4EF3-84C6-E5F86609FF46}" type="presParOf" srcId="{30470FEC-7443-4175-BA0C-52A5AAF151CA}" destId="{368C2084-40AD-48B9-B012-B27AEA76C535}" srcOrd="5" destOrd="0" presId="urn:microsoft.com/office/officeart/2005/8/layout/vProcess5"/>
    <dgm:cxn modelId="{25A08A91-08A4-425B-848A-311B2E6CAC0F}" type="presParOf" srcId="{30470FEC-7443-4175-BA0C-52A5AAF151CA}" destId="{F14DC55B-F51B-4DF8-924F-8A3E8E48522D}" srcOrd="6" destOrd="0" presId="urn:microsoft.com/office/officeart/2005/8/layout/vProcess5"/>
    <dgm:cxn modelId="{E5236590-0E2F-4B90-B702-D1CA85EDF358}" type="presParOf" srcId="{30470FEC-7443-4175-BA0C-52A5AAF151CA}" destId="{CFC20A3F-1B04-48D7-A0F4-3C0F392B0D29}" srcOrd="7" destOrd="0" presId="urn:microsoft.com/office/officeart/2005/8/layout/vProcess5"/>
    <dgm:cxn modelId="{33F5F84A-44E0-47A4-9A86-A8BCB0C70C38}" type="presParOf" srcId="{30470FEC-7443-4175-BA0C-52A5AAF151CA}" destId="{4CAB03EC-CEF8-4058-9D73-5CC46EE070FE}" srcOrd="8" destOrd="0" presId="urn:microsoft.com/office/officeart/2005/8/layout/vProcess5"/>
    <dgm:cxn modelId="{5997D9BC-969A-48C3-B93E-F467A0FF64CB}" type="presParOf" srcId="{30470FEC-7443-4175-BA0C-52A5AAF151CA}" destId="{47FD9351-F99F-4971-BB00-5B3306B6ADAB}" srcOrd="9" destOrd="0" presId="urn:microsoft.com/office/officeart/2005/8/layout/vProcess5"/>
    <dgm:cxn modelId="{B4EC6C71-20DF-4CC3-8968-1891D4B72A46}" type="presParOf" srcId="{30470FEC-7443-4175-BA0C-52A5AAF151CA}" destId="{E738D3C3-61D4-4179-9862-9A0F43999F33}" srcOrd="10" destOrd="0" presId="urn:microsoft.com/office/officeart/2005/8/layout/vProcess5"/>
    <dgm:cxn modelId="{11584464-59CF-4613-8523-57EB933F1831}" type="presParOf" srcId="{30470FEC-7443-4175-BA0C-52A5AAF151CA}" destId="{8E72A53E-296A-4C3C-AB48-6BC980345A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929B8-5871-4D5F-BC98-3F225E6197F2}">
      <dsp:nvSpPr>
        <dsp:cNvPr id="0" name=""/>
        <dsp:cNvSpPr/>
      </dsp:nvSpPr>
      <dsp:spPr>
        <a:xfrm>
          <a:off x="0" y="541"/>
          <a:ext cx="11118849" cy="126651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55074-B101-42EC-901D-3D68A2FCDF99}">
      <dsp:nvSpPr>
        <dsp:cNvPr id="0" name=""/>
        <dsp:cNvSpPr/>
      </dsp:nvSpPr>
      <dsp:spPr>
        <a:xfrm>
          <a:off x="383120" y="285507"/>
          <a:ext cx="696583" cy="6965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045401-C2B2-4222-9598-B374BD6DD92F}">
      <dsp:nvSpPr>
        <dsp:cNvPr id="0" name=""/>
        <dsp:cNvSpPr/>
      </dsp:nvSpPr>
      <dsp:spPr>
        <a:xfrm>
          <a:off x="1462825" y="541"/>
          <a:ext cx="9656024" cy="126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040" tIns="134040" rIns="134040" bIns="1340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7030A0"/>
              </a:solidFill>
            </a:rPr>
            <a:t>By utilizing social media, businesses can strengthen customer interactions, drive product and service innovation, and recruit new talent. Social media provides a low-cost, easily accessible platform for developing a personal brand and communicating a business's personality within and outside the firm.</a:t>
          </a:r>
        </a:p>
      </dsp:txBody>
      <dsp:txXfrm>
        <a:off x="1462825" y="541"/>
        <a:ext cx="9656024" cy="1266515"/>
      </dsp:txXfrm>
    </dsp:sp>
    <dsp:sp modelId="{2AC6F9B4-E520-4D9F-8B82-E0EB2FBD9CA2}">
      <dsp:nvSpPr>
        <dsp:cNvPr id="0" name=""/>
        <dsp:cNvSpPr/>
      </dsp:nvSpPr>
      <dsp:spPr>
        <a:xfrm>
          <a:off x="0" y="1583685"/>
          <a:ext cx="11118849" cy="126651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A3701-AA53-4542-94AF-18D90FDF1091}">
      <dsp:nvSpPr>
        <dsp:cNvPr id="0" name=""/>
        <dsp:cNvSpPr/>
      </dsp:nvSpPr>
      <dsp:spPr>
        <a:xfrm>
          <a:off x="383120" y="1868651"/>
          <a:ext cx="696583" cy="6965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98039-243D-4C06-8B92-A439BEE6E42A}">
      <dsp:nvSpPr>
        <dsp:cNvPr id="0" name=""/>
        <dsp:cNvSpPr/>
      </dsp:nvSpPr>
      <dsp:spPr>
        <a:xfrm>
          <a:off x="1462825" y="1583685"/>
          <a:ext cx="9656024" cy="126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040" tIns="134040" rIns="134040" bIns="1340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7030A0"/>
              </a:solidFill>
            </a:rPr>
            <a:t>It also allows immediate and simultaneous engagement with colleagues, employees, customers, and the public.</a:t>
          </a:r>
        </a:p>
      </dsp:txBody>
      <dsp:txXfrm>
        <a:off x="1462825" y="1583685"/>
        <a:ext cx="9656024" cy="1266515"/>
      </dsp:txXfrm>
    </dsp:sp>
    <dsp:sp modelId="{09E9FC64-1B73-47F6-ACCA-3E307B03BF4A}">
      <dsp:nvSpPr>
        <dsp:cNvPr id="0" name=""/>
        <dsp:cNvSpPr/>
      </dsp:nvSpPr>
      <dsp:spPr>
        <a:xfrm>
          <a:off x="0" y="3166830"/>
          <a:ext cx="11118849" cy="126651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CED83-FE84-434F-B32E-9B949F08F8C1}">
      <dsp:nvSpPr>
        <dsp:cNvPr id="0" name=""/>
        <dsp:cNvSpPr/>
      </dsp:nvSpPr>
      <dsp:spPr>
        <a:xfrm>
          <a:off x="383120" y="3451796"/>
          <a:ext cx="696583" cy="6965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7DB3C-B3F7-439E-A17B-A4DBD67D730F}">
      <dsp:nvSpPr>
        <dsp:cNvPr id="0" name=""/>
        <dsp:cNvSpPr/>
      </dsp:nvSpPr>
      <dsp:spPr>
        <a:xfrm>
          <a:off x="1462825" y="3166830"/>
          <a:ext cx="9656024" cy="1266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040" tIns="134040" rIns="134040" bIns="1340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7030A0"/>
              </a:solidFill>
            </a:rPr>
            <a:t>It enables businesses to leverage relationships, exhibits dedication to a cause, and highlights a capacity for reflection. Additionally, social media provides an opportunity to learn from real-time information and unfiltered comments. </a:t>
          </a:r>
        </a:p>
      </dsp:txBody>
      <dsp:txXfrm>
        <a:off x="1462825" y="3166830"/>
        <a:ext cx="9656024" cy="12665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B909B-6A67-4357-8F4C-9D4A26881A85}">
      <dsp:nvSpPr>
        <dsp:cNvPr id="0" name=""/>
        <dsp:cNvSpPr/>
      </dsp:nvSpPr>
      <dsp:spPr>
        <a:xfrm>
          <a:off x="0" y="0"/>
          <a:ext cx="8895283" cy="975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7030A0"/>
              </a:solidFill>
            </a:rPr>
            <a:t>Appel, G., Grewal, L., </a:t>
          </a:r>
          <a:r>
            <a:rPr lang="en-US" sz="1500" b="1" kern="1200" dirty="0" err="1">
              <a:solidFill>
                <a:srgbClr val="7030A0"/>
              </a:solidFill>
            </a:rPr>
            <a:t>Hadi</a:t>
          </a:r>
          <a:r>
            <a:rPr lang="en-US" sz="1500" b="1" kern="1200" dirty="0">
              <a:solidFill>
                <a:srgbClr val="7030A0"/>
              </a:solidFill>
            </a:rPr>
            <a:t>, R., &amp; Stephen, A. T. (2020). The future of social media in marketing.</a:t>
          </a:r>
          <a:r>
            <a:rPr lang="en-US" sz="1500" b="1" i="1" kern="1200" dirty="0">
              <a:solidFill>
                <a:srgbClr val="7030A0"/>
              </a:solidFill>
            </a:rPr>
            <a:t> Journal of the Academy of Marketing Science, 48</a:t>
          </a:r>
          <a:r>
            <a:rPr lang="en-US" sz="1500" b="1" kern="1200" dirty="0">
              <a:solidFill>
                <a:srgbClr val="7030A0"/>
              </a:solidFill>
            </a:rPr>
            <a:t>(1), 79-95. </a:t>
          </a:r>
          <a:endParaRPr lang="en-US" sz="1500" kern="1200" dirty="0">
            <a:solidFill>
              <a:srgbClr val="7030A0"/>
            </a:solidFill>
          </a:endParaRPr>
        </a:p>
      </dsp:txBody>
      <dsp:txXfrm>
        <a:off x="28576" y="28576"/>
        <a:ext cx="7760021" cy="918512"/>
      </dsp:txXfrm>
    </dsp:sp>
    <dsp:sp modelId="{5CC73ADA-8DD9-4983-8010-B4472945C26D}">
      <dsp:nvSpPr>
        <dsp:cNvPr id="0" name=""/>
        <dsp:cNvSpPr/>
      </dsp:nvSpPr>
      <dsp:spPr>
        <a:xfrm>
          <a:off x="744979" y="1153058"/>
          <a:ext cx="8895283" cy="975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7030A0"/>
              </a:solidFill>
            </a:rPr>
            <a:t>Hruska, J., &amp; </a:t>
          </a:r>
          <a:r>
            <a:rPr lang="en-US" sz="1500" b="1" kern="1200" dirty="0" err="1">
              <a:solidFill>
                <a:srgbClr val="7030A0"/>
              </a:solidFill>
            </a:rPr>
            <a:t>Maresova</a:t>
          </a:r>
          <a:r>
            <a:rPr lang="en-US" sz="1500" b="1" kern="1200" dirty="0">
              <a:solidFill>
                <a:srgbClr val="7030A0"/>
              </a:solidFill>
            </a:rPr>
            <a:t>, P. (2020). Use of social media platforms among adults in the united states—behavior on social media.</a:t>
          </a:r>
          <a:r>
            <a:rPr lang="en-US" sz="1500" b="1" i="1" kern="1200" dirty="0">
              <a:solidFill>
                <a:srgbClr val="7030A0"/>
              </a:solidFill>
            </a:rPr>
            <a:t> Societies, 10</a:t>
          </a:r>
          <a:r>
            <a:rPr lang="en-US" sz="1500" b="1" kern="1200" dirty="0">
              <a:solidFill>
                <a:srgbClr val="7030A0"/>
              </a:solidFill>
            </a:rPr>
            <a:t>(1), 27. </a:t>
          </a:r>
          <a:endParaRPr lang="en-US" sz="1500" kern="1200" dirty="0">
            <a:solidFill>
              <a:srgbClr val="7030A0"/>
            </a:solidFill>
          </a:endParaRPr>
        </a:p>
      </dsp:txBody>
      <dsp:txXfrm>
        <a:off x="773555" y="1181634"/>
        <a:ext cx="7458969" cy="918512"/>
      </dsp:txXfrm>
    </dsp:sp>
    <dsp:sp modelId="{ED5657FE-1648-4816-B67D-DF35788A32ED}">
      <dsp:nvSpPr>
        <dsp:cNvPr id="0" name=""/>
        <dsp:cNvSpPr/>
      </dsp:nvSpPr>
      <dsp:spPr>
        <a:xfrm>
          <a:off x="1478840" y="2306116"/>
          <a:ext cx="8895283" cy="975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500" b="1" kern="1200" dirty="0">
              <a:solidFill>
                <a:srgbClr val="7030A0"/>
              </a:solidFill>
            </a:rPr>
            <a:t>Irbo, M. M., &amp; Mohammed, A. A. (2020). </a:t>
          </a:r>
          <a:r>
            <a:rPr lang="en-US" sz="1500" b="1" kern="1200" dirty="0">
              <a:solidFill>
                <a:srgbClr val="7030A0"/>
              </a:solidFill>
            </a:rPr>
            <a:t>Social media, business capabilities and performance: A review of literature.</a:t>
          </a:r>
          <a:r>
            <a:rPr lang="en-US" sz="1500" b="1" i="1" kern="1200" dirty="0">
              <a:solidFill>
                <a:srgbClr val="7030A0"/>
              </a:solidFill>
            </a:rPr>
            <a:t> African Journal of Business Management, 14</a:t>
          </a:r>
          <a:r>
            <a:rPr lang="en-US" sz="1500" b="1" kern="1200" dirty="0">
              <a:solidFill>
                <a:srgbClr val="7030A0"/>
              </a:solidFill>
            </a:rPr>
            <a:t>(9), 271-277. </a:t>
          </a:r>
          <a:endParaRPr lang="en-US" sz="1500" kern="1200" dirty="0">
            <a:solidFill>
              <a:srgbClr val="7030A0"/>
            </a:solidFill>
          </a:endParaRPr>
        </a:p>
      </dsp:txBody>
      <dsp:txXfrm>
        <a:off x="1507416" y="2334692"/>
        <a:ext cx="7470088" cy="918512"/>
      </dsp:txXfrm>
    </dsp:sp>
    <dsp:sp modelId="{0057E7AC-9593-4313-8F01-FC1B17ACE90E}">
      <dsp:nvSpPr>
        <dsp:cNvPr id="0" name=""/>
        <dsp:cNvSpPr/>
      </dsp:nvSpPr>
      <dsp:spPr>
        <a:xfrm>
          <a:off x="2223820" y="3459175"/>
          <a:ext cx="8895283" cy="975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7030A0"/>
              </a:solidFill>
            </a:rPr>
            <a:t>Joseph, O. P., </a:t>
          </a:r>
          <a:r>
            <a:rPr lang="en-US" sz="1500" b="1" kern="1200" dirty="0" err="1">
              <a:solidFill>
                <a:srgbClr val="7030A0"/>
              </a:solidFill>
            </a:rPr>
            <a:t>Tulung</a:t>
          </a:r>
          <a:r>
            <a:rPr lang="en-US" sz="1500" b="1" kern="1200" dirty="0">
              <a:solidFill>
                <a:srgbClr val="7030A0"/>
              </a:solidFill>
            </a:rPr>
            <a:t>, J. E., &amp; </a:t>
          </a:r>
          <a:r>
            <a:rPr lang="en-US" sz="1500" b="1" kern="1200" dirty="0" err="1">
              <a:solidFill>
                <a:srgbClr val="7030A0"/>
              </a:solidFill>
            </a:rPr>
            <a:t>Wangke</a:t>
          </a:r>
          <a:r>
            <a:rPr lang="en-US" sz="1500" b="1" kern="1200" dirty="0">
              <a:solidFill>
                <a:srgbClr val="7030A0"/>
              </a:solidFill>
            </a:rPr>
            <a:t>, S. (2020). Impact of social media marketing towards business performance of MSMES in </a:t>
          </a:r>
          <a:r>
            <a:rPr lang="en-US" sz="1500" b="1" kern="1200" dirty="0" err="1">
              <a:solidFill>
                <a:srgbClr val="7030A0"/>
              </a:solidFill>
            </a:rPr>
            <a:t>manado</a:t>
          </a:r>
          <a:r>
            <a:rPr lang="en-US" sz="1500" b="1" kern="1200" dirty="0">
              <a:solidFill>
                <a:srgbClr val="7030A0"/>
              </a:solidFill>
            </a:rPr>
            <a:t> during COVID-19 pandemic.</a:t>
          </a:r>
          <a:r>
            <a:rPr lang="en-US" sz="1500" b="1" i="1" kern="1200" dirty="0">
              <a:solidFill>
                <a:srgbClr val="7030A0"/>
              </a:solidFill>
            </a:rPr>
            <a:t> </a:t>
          </a:r>
          <a:r>
            <a:rPr lang="da-DK" sz="1500" b="1" i="1" kern="1200" dirty="0">
              <a:solidFill>
                <a:srgbClr val="7030A0"/>
              </a:solidFill>
            </a:rPr>
            <a:t>Jurnal EMBA: Jurnal Riset Ekonomi, Manajemen, Bisnis Dan Akuntansi, 8</a:t>
          </a:r>
          <a:r>
            <a:rPr lang="da-DK" sz="1500" b="1" kern="1200" dirty="0">
              <a:solidFill>
                <a:srgbClr val="7030A0"/>
              </a:solidFill>
            </a:rPr>
            <a:t>(4)</a:t>
          </a:r>
          <a:endParaRPr lang="en-US" sz="1500" kern="1200" dirty="0">
            <a:solidFill>
              <a:srgbClr val="7030A0"/>
            </a:solidFill>
          </a:endParaRPr>
        </a:p>
      </dsp:txBody>
      <dsp:txXfrm>
        <a:off x="2252396" y="3487751"/>
        <a:ext cx="7458969" cy="918512"/>
      </dsp:txXfrm>
    </dsp:sp>
    <dsp:sp modelId="{368C2084-40AD-48B9-B012-B27AEA76C535}">
      <dsp:nvSpPr>
        <dsp:cNvPr id="0" name=""/>
        <dsp:cNvSpPr/>
      </dsp:nvSpPr>
      <dsp:spPr>
        <a:xfrm>
          <a:off x="8261101" y="747270"/>
          <a:ext cx="634182" cy="63418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403792" y="747270"/>
        <a:ext cx="348800" cy="477222"/>
      </dsp:txXfrm>
    </dsp:sp>
    <dsp:sp modelId="{F14DC55B-F51B-4DF8-924F-8A3E8E48522D}">
      <dsp:nvSpPr>
        <dsp:cNvPr id="0" name=""/>
        <dsp:cNvSpPr/>
      </dsp:nvSpPr>
      <dsp:spPr>
        <a:xfrm>
          <a:off x="9006081" y="1900328"/>
          <a:ext cx="634182" cy="63418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9148772" y="1900328"/>
        <a:ext cx="348800" cy="477222"/>
      </dsp:txXfrm>
    </dsp:sp>
    <dsp:sp modelId="{CFC20A3F-1B04-48D7-A0F4-3C0F392B0D29}">
      <dsp:nvSpPr>
        <dsp:cNvPr id="0" name=""/>
        <dsp:cNvSpPr/>
      </dsp:nvSpPr>
      <dsp:spPr>
        <a:xfrm>
          <a:off x="9739941" y="3053387"/>
          <a:ext cx="634182" cy="63418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9882632" y="3053387"/>
        <a:ext cx="348800" cy="4772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ocial-media-world-communication-1405601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ationaljournalofresearch.com/2020/07/16/social-media-a-blessing-for-your-busines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1/04/best-10-unique-social-media-marketing-methods-that-work-wonders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impact-social-media-consumer-buying-intention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43601516@N03/28188286432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technofaq.org/posts/2015/06/cause-and-effect-of-social-media/" TargetMode="Externa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nuelgross.blogspot.com/2017/09/7-tipos-de-personas-que-comparten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1009" y="1663741"/>
            <a:ext cx="6241774" cy="1280719"/>
          </a:xfrm>
        </p:spPr>
        <p:txBody>
          <a:bodyPr/>
          <a:lstStyle/>
          <a:p>
            <a:r>
              <a:rPr lang="en-US" dirty="0"/>
              <a:t>Social media for business</a:t>
            </a:r>
            <a:br>
              <a:rPr lang="en-US" dirty="0"/>
            </a:b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0783" y="3429000"/>
            <a:ext cx="3493008" cy="368808"/>
          </a:xfrm>
        </p:spPr>
        <p:txBody>
          <a:bodyPr/>
          <a:lstStyle/>
          <a:p>
            <a:r>
              <a:rPr lang="en-US" dirty="0"/>
              <a:t>Ashiat Adeogun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picture containing shape">
            <a:extLst>
              <a:ext uri="{FF2B5EF4-FFF2-40B4-BE49-F238E27FC236}">
                <a16:creationId xmlns:a16="http://schemas.microsoft.com/office/drawing/2014/main" id="{E61CE2DA-B8F1-07A9-AA9F-F7677550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73733" y="168862"/>
            <a:ext cx="4413870" cy="14638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4CC63C-9CC2-34E5-71DD-40B83D541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502790"/>
              </p:ext>
            </p:extLst>
          </p:nvPr>
        </p:nvGraphicFramePr>
        <p:xfrm>
          <a:off x="4751474" y="4282347"/>
          <a:ext cx="309162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1623">
                  <a:extLst>
                    <a:ext uri="{9D8B030D-6E8A-4147-A177-3AD203B41FA5}">
                      <a16:colId xmlns:a16="http://schemas.microsoft.com/office/drawing/2014/main" val="3171860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>
                          <a:solidFill>
                            <a:srgbClr val="7030A0"/>
                          </a:solidFill>
                        </a:rPr>
                        <a:t>Communication Consultant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38077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0075D9D-059B-8BC2-EEE2-4852FDF00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117" y="3725756"/>
            <a:ext cx="1668339" cy="55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857D-A202-562A-E84D-4EAB4FFDE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389614"/>
            <a:ext cx="10777262" cy="55148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altLang="zh-CN" sz="2400" b="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IMPACTs of social media on business capabilities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4415-8CF3-FF9D-9576-E76EF8272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47345"/>
            <a:ext cx="6172200" cy="6010656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CE7BC-F6D9-E3A6-1C12-5C19CF194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3439" y="2503342"/>
            <a:ext cx="3932237" cy="1689442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are six functional building blocks of social media impact on business capabilities.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DE9E8-4CBF-B2C3-48E8-D10E23E9E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032" y="115294"/>
            <a:ext cx="3200400" cy="274320"/>
          </a:xfrm>
        </p:spPr>
        <p:txBody>
          <a:bodyPr/>
          <a:lstStyle/>
          <a:p>
            <a:r>
              <a:rPr lang="en-US" dirty="0"/>
              <a:t>Social Media for Business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8C236-95E0-2DF4-2EE2-4C863B6C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D92D2-A0AB-E87A-1DF4-BF617FE4E51B}"/>
              </a:ext>
            </a:extLst>
          </p:cNvPr>
          <p:cNvSpPr/>
          <p:nvPr/>
        </p:nvSpPr>
        <p:spPr>
          <a:xfrm>
            <a:off x="5555044" y="1068324"/>
            <a:ext cx="5632704" cy="697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Collaboration and communication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2CA130-42A2-59F1-8F80-7FAC103404FB}"/>
              </a:ext>
            </a:extLst>
          </p:cNvPr>
          <p:cNvSpPr/>
          <p:nvPr/>
        </p:nvSpPr>
        <p:spPr>
          <a:xfrm>
            <a:off x="5555044" y="2164778"/>
            <a:ext cx="5632704" cy="697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Customer Relationship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A9E81D3-0AC1-9424-1D06-E349827E9DF7}"/>
              </a:ext>
            </a:extLst>
          </p:cNvPr>
          <p:cNvSpPr/>
          <p:nvPr/>
        </p:nvSpPr>
        <p:spPr>
          <a:xfrm>
            <a:off x="5555044" y="3098546"/>
            <a:ext cx="5632704" cy="697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Knowledge Management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4CEB48C-DBBA-8DF9-3206-FF312355B239}"/>
              </a:ext>
            </a:extLst>
          </p:cNvPr>
          <p:cNvSpPr/>
          <p:nvPr/>
        </p:nvSpPr>
        <p:spPr>
          <a:xfrm>
            <a:off x="5555044" y="3993515"/>
            <a:ext cx="5632704" cy="697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Innovation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1A6050-CA03-CE2D-E61A-3F68E7674A98}"/>
              </a:ext>
            </a:extLst>
          </p:cNvPr>
          <p:cNvSpPr/>
          <p:nvPr/>
        </p:nvSpPr>
        <p:spPr>
          <a:xfrm>
            <a:off x="5555044" y="4927282"/>
            <a:ext cx="5632704" cy="697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Rapid application development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97F98EA-9148-2B8A-34E0-CBC4DC966239}"/>
              </a:ext>
            </a:extLst>
          </p:cNvPr>
          <p:cNvSpPr/>
          <p:nvPr/>
        </p:nvSpPr>
        <p:spPr>
          <a:xfrm>
            <a:off x="5555044" y="5950077"/>
            <a:ext cx="5632704" cy="697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Training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F09B017A-E118-FDB8-FB2F-CD68E9504D90}"/>
              </a:ext>
            </a:extLst>
          </p:cNvPr>
          <p:cNvSpPr/>
          <p:nvPr/>
        </p:nvSpPr>
        <p:spPr>
          <a:xfrm>
            <a:off x="4571008" y="1068324"/>
            <a:ext cx="749854" cy="5308828"/>
          </a:xfrm>
          <a:prstGeom prst="leftBrace">
            <a:avLst>
              <a:gd name="adj1" fmla="val 8333"/>
              <a:gd name="adj2" fmla="val 45249"/>
            </a:avLst>
          </a:prstGeom>
          <a:ln w="254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809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6B38-D5E7-EC7C-6CAD-003891FE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BENEFITS OF social media FOR Business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656A1949-B7FE-4A2F-CC65-1F32B3D8FC3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45716563"/>
              </p:ext>
            </p:extLst>
          </p:nvPr>
        </p:nvGraphicFramePr>
        <p:xfrm>
          <a:off x="539750" y="2103438"/>
          <a:ext cx="11118850" cy="4433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31A85-F9D2-97E8-AE17-0413419C5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Social Media for Business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6E7A8-77CA-B115-450F-9C822209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8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9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9" y="799530"/>
            <a:ext cx="8443609" cy="535022"/>
          </a:xfrm>
        </p:spPr>
        <p:txBody>
          <a:bodyPr anchor="b">
            <a:normAutofit fontScale="90000"/>
          </a:bodyPr>
          <a:lstStyle/>
          <a:p>
            <a:r>
              <a:rPr lang="da-DK" sz="2700" dirty="0"/>
              <a:t>CONCLUSIONs AND RECOMMENDATIONs</a:t>
            </a:r>
            <a:r>
              <a:rPr lang="en-US" sz="2700" dirty="0"/>
              <a:t>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000EBA3-BD09-F5ED-8A96-141F5448F58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7476" b="17476"/>
          <a:stretch>
            <a:fillRect/>
          </a:stretch>
        </p:blipFill>
        <p:spPr>
          <a:xfrm>
            <a:off x="7928043" y="1"/>
            <a:ext cx="4176645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49" y="1626463"/>
            <a:ext cx="7616757" cy="4978617"/>
          </a:xfrm>
        </p:spPr>
        <p:txBody>
          <a:bodyPr>
            <a:normAutofit fontScale="92500"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Social media has become essential for businesses to communicate with customers, raise brand awareness, and enhance sales. 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rise of social media platforms has influenced consumer behavior and marketing practices. 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Based on the findings, businesses may consider adopting social media as a marketing strategy. 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Social media should be used to promote, develop, maintain, and strengthen social and professional ties with stakeholders. 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Selecting the right platform or platforms compatible with their target audience and business objectives is essential.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To maintain success, it is crucial to keep up with changes in the world of social media and alter methods accordingly.</a:t>
            </a:r>
            <a:br>
              <a:rPr lang="en-US" sz="1200" dirty="0"/>
            </a:br>
            <a:endParaRPr lang="en-US" sz="1200" dirty="0"/>
          </a:p>
          <a:p>
            <a:pPr>
              <a:lnSpc>
                <a:spcPct val="90000"/>
              </a:lnSpc>
            </a:pP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Social Media for Business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696" y="2547597"/>
            <a:ext cx="7013448" cy="2008499"/>
          </a:xfrm>
        </p:spPr>
        <p:txBody>
          <a:bodyPr/>
          <a:lstStyle/>
          <a:p>
            <a:r>
              <a:rPr lang="en-GB" sz="2400" b="0" dirty="0"/>
              <a:t>You don’t need a corporation or a marketing company to brand you now: you can do it yourself. You can establish who you are with a social media following.</a:t>
            </a:r>
            <a:endParaRPr lang="en-US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906016"/>
            <a:ext cx="1566407" cy="406648"/>
          </a:xfrm>
        </p:spPr>
        <p:txBody>
          <a:bodyPr/>
          <a:lstStyle/>
          <a:p>
            <a:r>
              <a:rPr lang="en-US" b="0" i="0" dirty="0">
                <a:solidFill>
                  <a:srgbClr val="2E475D"/>
                </a:solidFill>
                <a:effectLst/>
                <a:latin typeface="Lexend Deca"/>
              </a:rPr>
              <a:t>Ray Allen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344" y="4158532"/>
            <a:ext cx="768096" cy="1154132"/>
          </a:xfrm>
        </p:spPr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CDC41-C01D-F203-2281-85FCD3D63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</p:spPr>
        <p:txBody>
          <a:bodyPr anchor="t">
            <a:normAutofit/>
          </a:bodyPr>
          <a:lstStyle/>
          <a:p>
            <a:r>
              <a:rPr lang="en-US" dirty="0"/>
              <a:t>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CA735-DE05-53ED-B507-D535CBA3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Social Media for Business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FFFAD-E5AA-8E1C-D27C-4888A842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947DEBA-6F0B-DC22-5564-532980F491C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62636505"/>
              </p:ext>
            </p:extLst>
          </p:nvPr>
        </p:nvGraphicFramePr>
        <p:xfrm>
          <a:off x="539496" y="2103120"/>
          <a:ext cx="11119104" cy="4434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2324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anchor="t"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630936"/>
          </a:xfrm>
        </p:spPr>
        <p:txBody>
          <a:bodyPr>
            <a:normAutofit fontScale="70000" lnSpcReduction="20000"/>
          </a:bodyPr>
          <a:lstStyle/>
          <a:p>
            <a:r>
              <a:rPr lang="da-DK" dirty="0"/>
              <a:t>QUESTIONS AND SUGGESTIONS ARE WELCOME!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956 0.3507 L -0.30651 0.37871 L -0.34779 0.32408 L -0.34779 0.32408 " pathEditMode="relative" ptsTypes="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85" y="365760"/>
            <a:ext cx="6350472" cy="768096"/>
          </a:xfrm>
        </p:spPr>
        <p:txBody>
          <a:bodyPr/>
          <a:lstStyle/>
          <a:p>
            <a:r>
              <a:rPr lang="da-DK" dirty="0"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outline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57" y="1319918"/>
            <a:ext cx="6235235" cy="53989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What is Social Media Ecosystem?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Examples of Social Media platforms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What is the Social Media Marketing?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​</a:t>
            </a:r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are the impacts of social media on business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Benefits of social media for business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Conclusions and </a:t>
            </a:r>
            <a:r>
              <a:rPr lang="da-DK" b="1" dirty="0" err="1"/>
              <a:t>Recommendations</a:t>
            </a:r>
            <a:r>
              <a:rPr lang="da-DK" b="1" dirty="0"/>
              <a:t> 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Sources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Logo, company name">
            <a:extLst>
              <a:ext uri="{FF2B5EF4-FFF2-40B4-BE49-F238E27FC236}">
                <a16:creationId xmlns:a16="http://schemas.microsoft.com/office/drawing/2014/main" id="{64A0DCC9-D86F-D26C-B6B4-1C51CE22E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98337" y="-5916"/>
            <a:ext cx="5693664" cy="68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609FC8-B046-C690-0ECD-589947612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216" y="457199"/>
            <a:ext cx="2591536" cy="415159"/>
          </a:xfrm>
        </p:spPr>
        <p:txBody>
          <a:bodyPr/>
          <a:lstStyle/>
          <a:p>
            <a:r>
              <a:rPr lang="en-US" dirty="0"/>
              <a:t>Social Media for Business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6DD6B6-7F6A-F575-0F25-DCCF5AAC3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0B9C22-3BDC-8086-A46D-3D7BA1EA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192" y="475488"/>
            <a:ext cx="8165592" cy="768096"/>
          </a:xfrm>
        </p:spPr>
        <p:txBody>
          <a:bodyPr/>
          <a:lstStyle/>
          <a:p>
            <a:pPr algn="ctr"/>
            <a:r>
              <a:rPr lang="en-US" dirty="0"/>
              <a:t>In 2017</a:t>
            </a:r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55D3AFFB-CAA6-8055-5206-CF72E9093A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26069" y="1545021"/>
            <a:ext cx="4048966" cy="5016117"/>
          </a:xfrm>
        </p:spPr>
      </p:pic>
      <p:pic>
        <p:nvPicPr>
          <p:cNvPr id="10" name="Content Placeholder 9" descr="A picture containing text, different, items, various">
            <a:extLst>
              <a:ext uri="{FF2B5EF4-FFF2-40B4-BE49-F238E27FC236}">
                <a16:creationId xmlns:a16="http://schemas.microsoft.com/office/drawing/2014/main" id="{7BBEB361-5B34-BA04-4627-E1D0244B0A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827734" y="1545021"/>
            <a:ext cx="4048966" cy="5016117"/>
          </a:xfrm>
        </p:spPr>
      </p:pic>
    </p:spTree>
    <p:extLst>
      <p:ext uri="{BB962C8B-B14F-4D97-AF65-F5344CB8AC3E}">
        <p14:creationId xmlns:p14="http://schemas.microsoft.com/office/powerpoint/2010/main" val="221967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231E-DD59-85A6-3113-AF6F396E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83" y="711725"/>
            <a:ext cx="11792736" cy="768096"/>
          </a:xfrm>
        </p:spPr>
        <p:txBody>
          <a:bodyPr/>
          <a:lstStyle/>
          <a:p>
            <a:r>
              <a:rPr lang="en-US" dirty="0"/>
              <a:t>In 2021</a:t>
            </a:r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C6C72F4-F122-4E05-6D38-8D21710220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5382" y="1688958"/>
            <a:ext cx="11556450" cy="460131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F15F6-F0A0-AC80-5C53-3B4B281EA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Social Media for Business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95A86-CBBC-EF9C-23DC-45595731D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45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3101-CF97-5232-B57B-330713513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55" y="819150"/>
            <a:ext cx="7180028" cy="647700"/>
          </a:xfrm>
        </p:spPr>
        <p:txBody>
          <a:bodyPr anchor="b">
            <a:normAutofit/>
          </a:bodyPr>
          <a:lstStyle/>
          <a:p>
            <a:r>
              <a:rPr lang="en-US" sz="2500" dirty="0"/>
              <a:t>What is social media marketing?</a:t>
            </a:r>
          </a:p>
        </p:txBody>
      </p:sp>
      <p:pic>
        <p:nvPicPr>
          <p:cNvPr id="7" name="Picture 6" descr="A picture containing table, indoor, person, several">
            <a:extLst>
              <a:ext uri="{FF2B5EF4-FFF2-40B4-BE49-F238E27FC236}">
                <a16:creationId xmlns:a16="http://schemas.microsoft.com/office/drawing/2014/main" id="{86AAB8F3-A208-4A63-9D5F-C17553005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28669" y="171451"/>
            <a:ext cx="4463332" cy="660082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31332-C768-5E3B-A3D1-9D87A6163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0975" y="1724025"/>
            <a:ext cx="7412521" cy="5048250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</a:rPr>
              <a:t>Social media marketing (SMM) is a type of digital marketing in which a product, service, or brand is promoted via social media platforms and tools.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</a:rPr>
              <a:t>SMM may help businesses and organizations access a wider audience, raise brand awareness, generate leads, drive visitors to their websites, and ultimately increase sales and revenue.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</a:rPr>
              <a:t>It comprises various tasks, such as creating and posting content, connecting with followers and customers, implementing social media marketing, and tracking and analyzing performance indicators  </a:t>
            </a:r>
            <a:endParaRPr lang="en-US" sz="2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7C523-CAF7-B077-0151-CA4EF179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57200"/>
            <a:ext cx="3200400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a-DK" dirty="0"/>
              <a:t>Social Media For Business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492FD-DA47-0CF9-3C31-62DD93B3A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5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4109" y="828658"/>
            <a:ext cx="7378810" cy="550825"/>
          </a:xfrm>
        </p:spPr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is social media ecosystem</a:t>
            </a:r>
            <a:r>
              <a:rPr lang="da-DK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4109" y="1581514"/>
            <a:ext cx="7233699" cy="3123464"/>
          </a:xfrm>
        </p:spPr>
        <p:txBody>
          <a:bodyPr/>
          <a:lstStyle/>
          <a:p>
            <a:r>
              <a:rPr lang="en-US" sz="2800" dirty="0"/>
              <a:t>The social media ecosystem refers to the collection of platforms, tools, and technologies that enable users to create, share, and interact with content and each other through social networks.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32131" y="182880"/>
            <a:ext cx="2663742" cy="274320"/>
          </a:xfrm>
        </p:spPr>
        <p:txBody>
          <a:bodyPr/>
          <a:lstStyle/>
          <a:p>
            <a:r>
              <a:rPr lang="en-US" dirty="0"/>
              <a:t>Social Media for Business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6540" y="69368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0EB35A6F-404C-5418-A161-BCDFC2A74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"/>
            <a:ext cx="4224528" cy="68004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7" y="876469"/>
            <a:ext cx="6400800" cy="803318"/>
          </a:xfrm>
        </p:spPr>
        <p:txBody>
          <a:bodyPr/>
          <a:lstStyle/>
          <a:p>
            <a:pPr algn="ctr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Today’s social media ecosystem has two key components: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667" y="2295526"/>
            <a:ext cx="6400800" cy="4091728"/>
          </a:xfrm>
        </p:spPr>
        <p:txBody>
          <a:bodyPr/>
          <a:lstStyle/>
          <a:p>
            <a:pPr algn="ctr"/>
            <a:endParaRPr lang="en-US" dirty="0"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770D29F-B9D4-B269-69EE-826988C94BC3}"/>
              </a:ext>
            </a:extLst>
          </p:cNvPr>
          <p:cNvSpPr/>
          <p:nvPr/>
        </p:nvSpPr>
        <p:spPr>
          <a:xfrm>
            <a:off x="314960" y="2295526"/>
            <a:ext cx="6076315" cy="1551093"/>
          </a:xfrm>
          <a:prstGeom prst="roundRect">
            <a:avLst/>
          </a:prstGeom>
          <a:solidFill>
            <a:srgbClr val="FDFB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/>
                </a:solidFill>
                <a:highlight>
                  <a:srgbClr val="FDFBF6"/>
                </a:highlight>
              </a:rPr>
              <a:t>THE SOCIAL MEDIA PLATFORMS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D07349-D02E-573B-B2CA-1A2436970FF1}"/>
              </a:ext>
            </a:extLst>
          </p:cNvPr>
          <p:cNvSpPr/>
          <p:nvPr/>
        </p:nvSpPr>
        <p:spPr>
          <a:xfrm>
            <a:off x="134885" y="4572253"/>
            <a:ext cx="6256390" cy="1284352"/>
          </a:xfrm>
          <a:prstGeom prst="roundRect">
            <a:avLst/>
          </a:prstGeom>
          <a:solidFill>
            <a:srgbClr val="FDFBF6"/>
          </a:solidFill>
          <a:ln>
            <a:solidFill>
              <a:srgbClr val="FDFB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/>
                </a:solidFill>
                <a:highlight>
                  <a:srgbClr val="FDFBF6"/>
                </a:highlight>
              </a:rPr>
              <a:t>THE USERS</a:t>
            </a:r>
          </a:p>
        </p:txBody>
      </p:sp>
      <p:pic>
        <p:nvPicPr>
          <p:cNvPr id="7" name="Picture 6" descr="Logo, company name">
            <a:extLst>
              <a:ext uri="{FF2B5EF4-FFF2-40B4-BE49-F238E27FC236}">
                <a16:creationId xmlns:a16="http://schemas.microsoft.com/office/drawing/2014/main" id="{FAD800BA-0A34-52E9-326C-49AEF81A0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37866" y="2295525"/>
            <a:ext cx="1747519" cy="1551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A picture containing text">
            <a:extLst>
              <a:ext uri="{FF2B5EF4-FFF2-40B4-BE49-F238E27FC236}">
                <a16:creationId xmlns:a16="http://schemas.microsoft.com/office/drawing/2014/main" id="{6CC224B7-A335-EFD6-CF67-621279179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82937" y="4572253"/>
            <a:ext cx="1857375" cy="1284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B728-ADED-2E87-3DEE-38965873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" y="763080"/>
            <a:ext cx="10671048" cy="768096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ARE THE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SOCIAL MEDIA PLATFORMS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C301410-8E1C-D081-344D-FA5372BC3C2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4253516"/>
              </p:ext>
            </p:extLst>
          </p:nvPr>
        </p:nvGraphicFramePr>
        <p:xfrm>
          <a:off x="824484" y="1613503"/>
          <a:ext cx="571042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0428">
                  <a:extLst>
                    <a:ext uri="{9D8B030D-6E8A-4147-A177-3AD203B41FA5}">
                      <a16:colId xmlns:a16="http://schemas.microsoft.com/office/drawing/2014/main" val="1962368824"/>
                    </a:ext>
                  </a:extLst>
                </a:gridCol>
              </a:tblGrid>
              <a:tr h="7943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0080"/>
                          </a:highlight>
                        </a:rPr>
                        <a:t>These are the common examples of social media platforms?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3990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E00530-442E-8B62-2431-51BB0EB4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F099D-5029-6B8F-1B9F-36468D73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626FFE-EAA3-2EEF-8362-EE7B89861F88}"/>
              </a:ext>
            </a:extLst>
          </p:cNvPr>
          <p:cNvSpPr/>
          <p:nvPr/>
        </p:nvSpPr>
        <p:spPr>
          <a:xfrm>
            <a:off x="839724" y="2575994"/>
            <a:ext cx="5675376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rgbClr val="7030A0"/>
                </a:solidFill>
              </a:rPr>
              <a:t>Facebook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F11074-34CC-70BC-1E6D-08E0CD2B4F54}"/>
              </a:ext>
            </a:extLst>
          </p:cNvPr>
          <p:cNvSpPr/>
          <p:nvPr/>
        </p:nvSpPr>
        <p:spPr>
          <a:xfrm>
            <a:off x="824484" y="3384176"/>
            <a:ext cx="5690616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Instagram</a:t>
            </a:r>
            <a:endParaRPr lang="en-US" sz="3200" dirty="0">
              <a:solidFill>
                <a:srgbClr val="7030A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ADB7AB-9259-3DCF-F6BB-846D86C3386F}"/>
              </a:ext>
            </a:extLst>
          </p:cNvPr>
          <p:cNvSpPr/>
          <p:nvPr/>
        </p:nvSpPr>
        <p:spPr>
          <a:xfrm>
            <a:off x="824484" y="4186618"/>
            <a:ext cx="5710428" cy="644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da-DK" sz="3200" b="1" dirty="0">
                <a:solidFill>
                  <a:srgbClr val="7030A0"/>
                </a:solidFill>
              </a:rPr>
              <a:t>TikTok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EBBA76-7D93-C1AB-B9D8-3551441773A1}"/>
              </a:ext>
            </a:extLst>
          </p:cNvPr>
          <p:cNvSpPr/>
          <p:nvPr/>
        </p:nvSpPr>
        <p:spPr>
          <a:xfrm>
            <a:off x="824484" y="5073850"/>
            <a:ext cx="5675376" cy="6824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da-DK" sz="3200" b="1" dirty="0">
                <a:solidFill>
                  <a:srgbClr val="7030A0"/>
                </a:solidFill>
              </a:rPr>
              <a:t>LinkedIn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50EF4A-CF2B-DB81-D9B3-7F55820C490F}"/>
              </a:ext>
            </a:extLst>
          </p:cNvPr>
          <p:cNvSpPr/>
          <p:nvPr/>
        </p:nvSpPr>
        <p:spPr>
          <a:xfrm>
            <a:off x="859536" y="6081014"/>
            <a:ext cx="5574792" cy="7038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da-DK" sz="3200" b="1" dirty="0">
                <a:solidFill>
                  <a:srgbClr val="7030A0"/>
                </a:solidFill>
              </a:rPr>
              <a:t>Youtube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336D69B-A6FF-09B5-27D2-36803B1EE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7623888" y="3309840"/>
            <a:ext cx="837573" cy="873317"/>
          </a:xfrm>
          <a:prstGeom prst="rect">
            <a:avLst/>
          </a:prstGeom>
        </p:spPr>
      </p:pic>
      <p:pic>
        <p:nvPicPr>
          <p:cNvPr id="1026" name="Picture 2" descr="Image result for facebook logo">
            <a:extLst>
              <a:ext uri="{FF2B5EF4-FFF2-40B4-BE49-F238E27FC236}">
                <a16:creationId xmlns:a16="http://schemas.microsoft.com/office/drawing/2014/main" id="{E9C1FE9E-4E06-4FFE-4407-F7C07BEFC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317" y="2575994"/>
            <a:ext cx="768096" cy="72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ktok Logo Brand - Gratis billeder på Pixabay">
            <a:extLst>
              <a:ext uri="{FF2B5EF4-FFF2-40B4-BE49-F238E27FC236}">
                <a16:creationId xmlns:a16="http://schemas.microsoft.com/office/drawing/2014/main" id="{854A9611-13FF-C52A-70CA-236C77A02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60" y="4185717"/>
            <a:ext cx="834282" cy="79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inkedin icon">
            <a:extLst>
              <a:ext uri="{FF2B5EF4-FFF2-40B4-BE49-F238E27FC236}">
                <a16:creationId xmlns:a16="http://schemas.microsoft.com/office/drawing/2014/main" id="{97232690-F154-313E-F731-CC2214329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164" y="5081569"/>
            <a:ext cx="764999" cy="72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E1D2E5-E7D3-428E-14D0-79D5A3083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819" y="5804896"/>
            <a:ext cx="900468" cy="90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DF8A3-1EEF-2CDA-E977-1972BE5D5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664" y="803082"/>
            <a:ext cx="6412350" cy="500932"/>
          </a:xfrm>
        </p:spPr>
        <p:txBody>
          <a:bodyPr anchor="b">
            <a:normAutofit fontScale="90000"/>
          </a:bodyPr>
          <a:lstStyle/>
          <a:p>
            <a:br>
              <a:rPr lang="en-US" dirty="0">
                <a:effectLst/>
              </a:rPr>
            </a:br>
            <a:r>
              <a:rPr lang="en-US" dirty="0">
                <a:highlight>
                  <a:srgbClr val="FDFBF6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WHO ARE SOCIAL MEDIA users?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C4248-BF79-1E0E-DC33-7E4CD7196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791" y="1446963"/>
            <a:ext cx="6504223" cy="541103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Social media platforms have diverse users, including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/>
              <a:t>individuals,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/>
              <a:t>businesses,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/>
              <a:t>non-profit organizations, and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/>
              <a:t>public figures. </a:t>
            </a:r>
          </a:p>
          <a:p>
            <a:pPr marL="0" indent="0">
              <a:buNone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From a business perspective, users use social media platforms to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/>
              <a:t>reach their target audience,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/>
              <a:t>build brand awareness,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/>
              <a:t>engage with customers, and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/>
              <a:t>drive sales.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469D7-1E14-F5FF-DC04-4D48C65EF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Social Media for Business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D9078-C296-D5A1-97DE-4AA58B77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Picture 6" descr="A group of people standing in front of a wall with drawings">
            <a:extLst>
              <a:ext uri="{FF2B5EF4-FFF2-40B4-BE49-F238E27FC236}">
                <a16:creationId xmlns:a16="http://schemas.microsoft.com/office/drawing/2014/main" id="{1222A234-BD6B-B3D1-5119-ACE289EAA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5736" y="989763"/>
            <a:ext cx="5156264" cy="56257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965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C72757ECC7104CA434809C74C9F7E8" ma:contentTypeVersion="7" ma:contentTypeDescription="Create a new document." ma:contentTypeScope="" ma:versionID="69ae098741191b2017ac9c8b96dbd9bc">
  <xsd:schema xmlns:xsd="http://www.w3.org/2001/XMLSchema" xmlns:xs="http://www.w3.org/2001/XMLSchema" xmlns:p="http://schemas.microsoft.com/office/2006/metadata/properties" xmlns:ns3="176948ce-27a3-4471-bd76-12cd1875bfb8" targetNamespace="http://schemas.microsoft.com/office/2006/metadata/properties" ma:root="true" ma:fieldsID="2c916a0efa68219d28dd01765deb7e49" ns3:_="">
    <xsd:import namespace="176948ce-27a3-4471-bd76-12cd1875bfb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6948ce-27a3-4471-bd76-12cd1875bf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0565FB-C98A-42B3-B479-BC32B48BED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6948ce-27a3-4471-bd76-12cd1875bf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5F50B4-6421-459E-9268-02887147FEE8}">
  <ds:schemaRefs>
    <ds:schemaRef ds:uri="http://schemas.microsoft.com/office/2006/documentManagement/types"/>
    <ds:schemaRef ds:uri="176948ce-27a3-4471-bd76-12cd1875bfb8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DCA4298-CB15-4463-9A96-519E6B68820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942</TotalTime>
  <Words>800</Words>
  <Application>Microsoft Office PowerPoint</Application>
  <PresentationFormat>Widescreen</PresentationFormat>
  <Paragraphs>94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Social media for business by</vt:lpstr>
      <vt:lpstr>outline</vt:lpstr>
      <vt:lpstr>In 2017</vt:lpstr>
      <vt:lpstr>In 2021</vt:lpstr>
      <vt:lpstr>What is social media marketing?</vt:lpstr>
      <vt:lpstr>What is social media ecosystem?</vt:lpstr>
      <vt:lpstr>Today’s social media ecosystem has two key components:</vt:lpstr>
      <vt:lpstr>WHAT ARE THE SOCIAL MEDIA PLATFORMS</vt:lpstr>
      <vt:lpstr> WHO ARE SOCIAL MEDIA users?</vt:lpstr>
      <vt:lpstr>What are the IMPACTs of social media on business capabilities</vt:lpstr>
      <vt:lpstr>BENEFITS OF social media FOR Business</vt:lpstr>
      <vt:lpstr>CONCLUSIONs AND RECOMMENDATIONs </vt:lpstr>
      <vt:lpstr>You don’t need a corporation or a marketing company to brand you now: you can do it yourself. You can establish who you are with a social media following.</vt:lpstr>
      <vt:lpstr>sources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for business by</dc:title>
  <dc:subject/>
  <dc:creator>Ashiat  Adeogun</dc:creator>
  <cp:lastModifiedBy>Ashiat  Adeogun</cp:lastModifiedBy>
  <cp:revision>32</cp:revision>
  <cp:lastPrinted>2023-04-12T17:42:45Z</cp:lastPrinted>
  <dcterms:created xsi:type="dcterms:W3CDTF">2023-04-05T18:36:44Z</dcterms:created>
  <dcterms:modified xsi:type="dcterms:W3CDTF">2023-04-22T02:40:08Z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0x010100C8C72757ECC7104CA434809C74C9F7E8</vt:lpwstr>
  </property>
</Properties>
</file>